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57" r:id="rId3"/>
    <p:sldId id="258" r:id="rId4"/>
    <p:sldId id="256" r:id="rId5"/>
    <p:sldId id="319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20" r:id="rId16"/>
    <p:sldId id="321" r:id="rId17"/>
    <p:sldId id="322" r:id="rId18"/>
    <p:sldId id="325" r:id="rId19"/>
    <p:sldId id="323" r:id="rId20"/>
    <p:sldId id="324" r:id="rId21"/>
    <p:sldId id="326" r:id="rId22"/>
    <p:sldId id="259" r:id="rId23"/>
    <p:sldId id="262" r:id="rId24"/>
    <p:sldId id="427" r:id="rId25"/>
    <p:sldId id="263" r:id="rId26"/>
    <p:sldId id="261" r:id="rId27"/>
    <p:sldId id="264" r:id="rId28"/>
    <p:sldId id="266" r:id="rId29"/>
    <p:sldId id="265" r:id="rId30"/>
    <p:sldId id="267" r:id="rId31"/>
    <p:sldId id="268" r:id="rId32"/>
    <p:sldId id="269" r:id="rId33"/>
    <p:sldId id="270" r:id="rId34"/>
    <p:sldId id="271" r:id="rId35"/>
    <p:sldId id="272" r:id="rId36"/>
    <p:sldId id="274" r:id="rId37"/>
    <p:sldId id="273" r:id="rId38"/>
    <p:sldId id="275" r:id="rId39"/>
    <p:sldId id="277" r:id="rId40"/>
    <p:sldId id="279" r:id="rId41"/>
    <p:sldId id="285" r:id="rId42"/>
    <p:sldId id="280" r:id="rId43"/>
    <p:sldId id="286" r:id="rId44"/>
    <p:sldId id="281" r:id="rId45"/>
    <p:sldId id="287" r:id="rId46"/>
    <p:sldId id="288" r:id="rId47"/>
    <p:sldId id="282" r:id="rId48"/>
    <p:sldId id="283" r:id="rId49"/>
    <p:sldId id="289" r:id="rId50"/>
    <p:sldId id="284" r:id="rId51"/>
    <p:sldId id="290" r:id="rId52"/>
    <p:sldId id="291" r:id="rId53"/>
    <p:sldId id="292" r:id="rId54"/>
    <p:sldId id="390" r:id="rId55"/>
    <p:sldId id="293" r:id="rId56"/>
    <p:sldId id="391" r:id="rId57"/>
    <p:sldId id="294" r:id="rId58"/>
    <p:sldId id="392" r:id="rId59"/>
    <p:sldId id="295" r:id="rId60"/>
    <p:sldId id="393" r:id="rId61"/>
    <p:sldId id="296" r:id="rId62"/>
    <p:sldId id="394" r:id="rId63"/>
    <p:sldId id="403" r:id="rId64"/>
    <p:sldId id="404" r:id="rId65"/>
    <p:sldId id="298" r:id="rId66"/>
    <p:sldId id="405" r:id="rId67"/>
    <p:sldId id="299" r:id="rId68"/>
    <p:sldId id="300" r:id="rId69"/>
    <p:sldId id="396" r:id="rId70"/>
    <p:sldId id="301" r:id="rId71"/>
    <p:sldId id="406" r:id="rId72"/>
    <p:sldId id="302" r:id="rId73"/>
    <p:sldId id="407" r:id="rId74"/>
    <p:sldId id="303" r:id="rId75"/>
    <p:sldId id="304" r:id="rId76"/>
    <p:sldId id="397" r:id="rId77"/>
    <p:sldId id="305" r:id="rId78"/>
    <p:sldId id="398" r:id="rId79"/>
    <p:sldId id="327" r:id="rId80"/>
    <p:sldId id="399" r:id="rId81"/>
    <p:sldId id="328" r:id="rId82"/>
    <p:sldId id="400" r:id="rId83"/>
    <p:sldId id="329" r:id="rId84"/>
    <p:sldId id="330" r:id="rId85"/>
    <p:sldId id="408" r:id="rId86"/>
    <p:sldId id="331" r:id="rId87"/>
    <p:sldId id="409" r:id="rId88"/>
    <p:sldId id="332" r:id="rId89"/>
    <p:sldId id="410" r:id="rId90"/>
    <p:sldId id="334" r:id="rId91"/>
    <p:sldId id="411" r:id="rId92"/>
    <p:sldId id="333" r:id="rId93"/>
    <p:sldId id="412" r:id="rId94"/>
    <p:sldId id="335" r:id="rId95"/>
    <p:sldId id="336" r:id="rId96"/>
    <p:sldId id="413" r:id="rId97"/>
    <p:sldId id="337" r:id="rId98"/>
    <p:sldId id="414" r:id="rId99"/>
    <p:sldId id="338" r:id="rId100"/>
    <p:sldId id="415" r:id="rId101"/>
    <p:sldId id="339" r:id="rId102"/>
    <p:sldId id="416" r:id="rId103"/>
    <p:sldId id="340" r:id="rId104"/>
    <p:sldId id="417" r:id="rId105"/>
    <p:sldId id="341" r:id="rId106"/>
    <p:sldId id="418" r:id="rId107"/>
    <p:sldId id="401" r:id="rId108"/>
    <p:sldId id="419" r:id="rId109"/>
    <p:sldId id="342" r:id="rId110"/>
    <p:sldId id="420" r:id="rId111"/>
    <p:sldId id="343" r:id="rId112"/>
    <p:sldId id="421" r:id="rId113"/>
    <p:sldId id="347" r:id="rId114"/>
    <p:sldId id="422" r:id="rId115"/>
    <p:sldId id="348" r:id="rId116"/>
    <p:sldId id="423" r:id="rId117"/>
    <p:sldId id="424" r:id="rId118"/>
    <p:sldId id="351" r:id="rId119"/>
    <p:sldId id="426" r:id="rId120"/>
    <p:sldId id="260" r:id="rId121"/>
    <p:sldId id="402" r:id="rId12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MAm3nSNy4TzMhCSXDrWO2A==" hashData="rEDaxDbSjifyckGdIqGkwvkZvTmBzQvblQYMV7Oxdb6tlkBQ3uqMbjdPmQolk7Yc5uYueALOXYVC6tnJIxOpm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7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0" autoAdjust="0"/>
    <p:restoredTop sz="84988" autoAdjust="0"/>
  </p:normalViewPr>
  <p:slideViewPr>
    <p:cSldViewPr>
      <p:cViewPr varScale="1">
        <p:scale>
          <a:sx n="120" d="100"/>
          <a:sy n="120" d="100"/>
        </p:scale>
        <p:origin x="45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C28689-0F6D-8092-005E-604371F368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06B457-C614-261E-0B21-8662079FB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BFA96-A542-1FBB-2205-89D48AC18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B6F101-CB02-02BD-1863-F28524C27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924E17-ACAE-E0D3-2C02-81B5BE1E0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0028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2495C-B545-0608-EC99-6B1FF5F62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4250C3-B5A2-89EB-EF34-DBAD9A50C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FBF706-DD30-6BEC-CF01-F2C8459E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2D7ED5-3921-2519-4062-E834A6FD3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89BBDD-5795-A32F-158E-920080ED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50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5723B-2BEF-C623-B75B-EFC981BA3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C75BE7-D249-6AC7-23F8-0EF5C5AEE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254ADB-4CE4-6633-AF57-BCDCCCCF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388E11-2D21-7B5E-E9B1-5BD6DB05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08A3FB-F0FD-EBDC-B9F8-6F18A1A2A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9529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E69A92-5B04-40D9-A3FC-A42235A8A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B0C32F-30CC-4F39-4717-9184874462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5ABC475-4F08-EC73-DF34-22F882C79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4C1B85F-C399-DC15-B97C-D7D06BCBE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0E7142B-0598-C9E6-7085-94A43E9BA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94FE7F-7092-36F5-B779-207139B8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187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FDDA9-4A9B-8FE4-3726-95B1D9177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95B38E-B3A5-C10F-6022-8191055AD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876AA3-FB89-2F01-AC6C-8FE640959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9D9C65C-CD3C-97EE-0F4F-7D0872517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1D409B-C2EF-D678-F92E-2B994CBBE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6BDA06-9060-5030-6CA2-50D96EF0B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D014890-0B77-000B-327B-AD38E094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433C5E-8EBF-198F-9BA8-9C4BD407E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87983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0D365-1FD9-8BA5-3F28-C6DDB717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2FC968F-7E43-9693-8CCD-A0CDA977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3EC1AF9-4005-CD85-66C9-F9A44A734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48DF08C-7819-6D05-8A66-E58A2066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196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33B6BC-35C5-7600-B346-973FAF47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75F0EC2-EBC9-95D9-37D2-87DF8A3E7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EF066F7-2BE7-A4B5-6AA5-F2BB69A9F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7506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36CD0-32E8-976C-037B-595764B94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1382A0-9CC0-777F-3310-7EF5DD03C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A5603A-F3D7-14BB-BFC1-CBB7AE807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B532B4-945E-1882-B28C-1B8D833AE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5CC59D-7CA7-2F19-612C-03DA862F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1DE887-AF7A-DA8C-9606-203312C6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5539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EA2814-BADA-98C9-529D-AFEC6952A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D4D4715-0090-8598-9415-D6E0F4756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76B393-01D3-6339-AE41-86F164112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74A69F4-E3A8-B50D-D39B-BC68D849C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AB72CB-B37D-AB87-B226-398F54164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DA389D-73BE-FE2D-53FC-11A94B358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618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EDEA9-F36E-8AD9-E2B7-E86F856FE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19DD473-ADDC-F750-EC90-34A4B4F9A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39AD11-C4A6-3052-6878-2A9803010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FCAD31-D4D9-54EA-597E-0381F27A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C528A9-C632-958E-33CA-4D176912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494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33B607-293D-AF67-DD62-83BF805F2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EFA1B9E-E1B2-09A7-7EF5-06E9EB969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0972A7-2540-0452-D10D-16AB57FD3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A9A578-7138-B6CD-D79B-3DBD39A32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7F3243-B7D1-54D9-C7D2-E512BD583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6998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B46D30D-6F56-D71E-A2B5-C0CB7DA8D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93BB43-A1F1-0BE2-9DAD-50DE8BD8E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15FB4B-5B9D-6355-EBE1-47323413C3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02B14-4AD6-4DF1-98E1-B84096CE6550}" type="datetimeFigureOut">
              <a:rPr lang="es-CO" smtClean="0"/>
              <a:t>24/07/2026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98FBC9-F5F1-D873-703D-99B1B22F3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8894A9-A7BA-2E45-4552-1CA1BFC60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9AEB7-ABA9-43F4-B8F5-6CD725B546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849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15.png"/><Relationship Id="rId26" Type="http://schemas.openxmlformats.org/officeDocument/2006/relationships/image" Target="../media/image42.png"/><Relationship Id="rId39" Type="http://schemas.openxmlformats.org/officeDocument/2006/relationships/image" Target="../media/image55.png"/><Relationship Id="rId21" Type="http://schemas.openxmlformats.org/officeDocument/2006/relationships/image" Target="../media/image37.png"/><Relationship Id="rId34" Type="http://schemas.openxmlformats.org/officeDocument/2006/relationships/image" Target="../media/image50.png"/><Relationship Id="rId42" Type="http://schemas.openxmlformats.org/officeDocument/2006/relationships/image" Target="../media/image56.png"/><Relationship Id="rId47" Type="http://schemas.openxmlformats.org/officeDocument/2006/relationships/image" Target="../media/image21.png"/><Relationship Id="rId7" Type="http://schemas.openxmlformats.org/officeDocument/2006/relationships/image" Target="../media/image28.png"/><Relationship Id="rId2" Type="http://schemas.openxmlformats.org/officeDocument/2006/relationships/image" Target="../media/image8.svg"/><Relationship Id="rId16" Type="http://schemas.openxmlformats.org/officeDocument/2006/relationships/image" Target="../media/image33.png"/><Relationship Id="rId29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17.png"/><Relationship Id="rId24" Type="http://schemas.openxmlformats.org/officeDocument/2006/relationships/image" Target="../media/image40.png"/><Relationship Id="rId32" Type="http://schemas.openxmlformats.org/officeDocument/2006/relationships/image" Target="../media/image48.png"/><Relationship Id="rId37" Type="http://schemas.openxmlformats.org/officeDocument/2006/relationships/image" Target="../media/image53.jpeg"/><Relationship Id="rId40" Type="http://schemas.openxmlformats.org/officeDocument/2006/relationships/image" Target="../media/image14.png"/><Relationship Id="rId45" Type="http://schemas.openxmlformats.org/officeDocument/2006/relationships/image" Target="../media/image59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36" Type="http://schemas.openxmlformats.org/officeDocument/2006/relationships/image" Target="../media/image52.png"/><Relationship Id="rId10" Type="http://schemas.openxmlformats.org/officeDocument/2006/relationships/image" Target="../media/image30.png"/><Relationship Id="rId19" Type="http://schemas.openxmlformats.org/officeDocument/2006/relationships/image" Target="../media/image35.png"/><Relationship Id="rId31" Type="http://schemas.openxmlformats.org/officeDocument/2006/relationships/image" Target="../media/image47.png"/><Relationship Id="rId44" Type="http://schemas.openxmlformats.org/officeDocument/2006/relationships/image" Target="../media/image58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31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51.png"/><Relationship Id="rId43" Type="http://schemas.openxmlformats.org/officeDocument/2006/relationships/image" Target="../media/image57.png"/><Relationship Id="rId8" Type="http://schemas.microsoft.com/office/2007/relationships/hdphoto" Target="../media/hdphoto5.wdp"/><Relationship Id="rId3" Type="http://schemas.openxmlformats.org/officeDocument/2006/relationships/image" Target="../media/image11.png"/><Relationship Id="rId12" Type="http://schemas.openxmlformats.org/officeDocument/2006/relationships/image" Target="../media/image18.png"/><Relationship Id="rId17" Type="http://schemas.openxmlformats.org/officeDocument/2006/relationships/image" Target="../media/image34.png"/><Relationship Id="rId25" Type="http://schemas.openxmlformats.org/officeDocument/2006/relationships/image" Target="../media/image41.png"/><Relationship Id="rId33" Type="http://schemas.openxmlformats.org/officeDocument/2006/relationships/image" Target="../media/image49.png"/><Relationship Id="rId38" Type="http://schemas.openxmlformats.org/officeDocument/2006/relationships/image" Target="../media/image54.png"/><Relationship Id="rId46" Type="http://schemas.openxmlformats.org/officeDocument/2006/relationships/image" Target="../media/image22.png"/><Relationship Id="rId20" Type="http://schemas.openxmlformats.org/officeDocument/2006/relationships/image" Target="../media/image36.png"/><Relationship Id="rId4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2.sv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2.png"/><Relationship Id="rId4" Type="http://schemas.openxmlformats.org/officeDocument/2006/relationships/image" Target="../media/image71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7" Type="http://schemas.openxmlformats.org/officeDocument/2006/relationships/image" Target="../media/image8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70.png"/><Relationship Id="rId4" Type="http://schemas.openxmlformats.org/officeDocument/2006/relationships/image" Target="../media/image7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7.png"/><Relationship Id="rId4" Type="http://schemas.openxmlformats.org/officeDocument/2006/relationships/image" Target="../media/image7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78.gif"/><Relationship Id="rId4" Type="http://schemas.openxmlformats.org/officeDocument/2006/relationships/image" Target="../media/image7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7" Type="http://schemas.openxmlformats.org/officeDocument/2006/relationships/image" Target="../media/image8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82.gif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gif"/><Relationship Id="rId5" Type="http://schemas.openxmlformats.org/officeDocument/2006/relationships/image" Target="../media/image8.svg"/><Relationship Id="rId4" Type="http://schemas.openxmlformats.org/officeDocument/2006/relationships/image" Target="../media/image2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7" Type="http://schemas.openxmlformats.org/officeDocument/2006/relationships/image" Target="../media/image8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86.gif"/><Relationship Id="rId4" Type="http://schemas.openxmlformats.org/officeDocument/2006/relationships/image" Target="../media/image8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8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7" Type="http://schemas.openxmlformats.org/officeDocument/2006/relationships/image" Target="../media/image8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87.png"/><Relationship Id="rId4" Type="http://schemas.openxmlformats.org/officeDocument/2006/relationships/image" Target="../media/image7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93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8.svg"/><Relationship Id="rId2" Type="http://schemas.openxmlformats.org/officeDocument/2006/relationships/image" Target="../media/image7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94.gif"/><Relationship Id="rId4" Type="http://schemas.openxmlformats.org/officeDocument/2006/relationships/image" Target="../media/image9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9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10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gif"/><Relationship Id="rId3" Type="http://schemas.openxmlformats.org/officeDocument/2006/relationships/image" Target="../media/image102.png"/><Relationship Id="rId7" Type="http://schemas.openxmlformats.org/officeDocument/2006/relationships/image" Target="../media/image103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99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10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svg"/><Relationship Id="rId5" Type="http://schemas.openxmlformats.org/officeDocument/2006/relationships/image" Target="../media/image96.svg"/><Relationship Id="rId4" Type="http://schemas.openxmlformats.org/officeDocument/2006/relationships/image" Target="../media/image10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gif"/><Relationship Id="rId4" Type="http://schemas.openxmlformats.org/officeDocument/2006/relationships/image" Target="../media/image7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112.g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112.gi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gif"/><Relationship Id="rId4" Type="http://schemas.openxmlformats.org/officeDocument/2006/relationships/image" Target="../media/image74.sv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gif"/><Relationship Id="rId4" Type="http://schemas.openxmlformats.org/officeDocument/2006/relationships/image" Target="../media/image74.sv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gif"/><Relationship Id="rId4" Type="http://schemas.openxmlformats.org/officeDocument/2006/relationships/image" Target="../media/image74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gif"/><Relationship Id="rId4" Type="http://schemas.openxmlformats.org/officeDocument/2006/relationships/image" Target="../media/image74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gif"/><Relationship Id="rId4" Type="http://schemas.openxmlformats.org/officeDocument/2006/relationships/image" Target="../media/image74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gif"/><Relationship Id="rId4" Type="http://schemas.openxmlformats.org/officeDocument/2006/relationships/image" Target="../media/image74.sv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gif"/><Relationship Id="rId4" Type="http://schemas.openxmlformats.org/officeDocument/2006/relationships/image" Target="../media/image74.sv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gif"/><Relationship Id="rId4" Type="http://schemas.openxmlformats.org/officeDocument/2006/relationships/image" Target="../media/image74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gif"/><Relationship Id="rId4" Type="http://schemas.openxmlformats.org/officeDocument/2006/relationships/image" Target="../media/image74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gif"/><Relationship Id="rId4" Type="http://schemas.openxmlformats.org/officeDocument/2006/relationships/image" Target="../media/image74.sv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3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4.png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gif"/><Relationship Id="rId5" Type="http://schemas.openxmlformats.org/officeDocument/2006/relationships/image" Target="../media/image99.svg"/><Relationship Id="rId4" Type="http://schemas.openxmlformats.org/officeDocument/2006/relationships/image" Target="../media/image97.sv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74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74.sv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74.sv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png"/><Relationship Id="rId4" Type="http://schemas.openxmlformats.org/officeDocument/2006/relationships/image" Target="../media/image74.sv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74.sv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9.png"/><Relationship Id="rId4" Type="http://schemas.openxmlformats.org/officeDocument/2006/relationships/image" Target="../media/image74.sv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svg"/><Relationship Id="rId4" Type="http://schemas.openxmlformats.org/officeDocument/2006/relationships/image" Target="../media/image8.sv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gif"/><Relationship Id="rId4" Type="http://schemas.openxmlformats.org/officeDocument/2006/relationships/image" Target="../media/image74.sv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gif"/><Relationship Id="rId4" Type="http://schemas.openxmlformats.org/officeDocument/2006/relationships/image" Target="../media/image74.sv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gif"/><Relationship Id="rId4" Type="http://schemas.openxmlformats.org/officeDocument/2006/relationships/image" Target="../media/image74.sv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gif"/><Relationship Id="rId4" Type="http://schemas.openxmlformats.org/officeDocument/2006/relationships/image" Target="../media/image74.sv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gif"/><Relationship Id="rId4" Type="http://schemas.openxmlformats.org/officeDocument/2006/relationships/image" Target="../media/image74.sv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gif"/><Relationship Id="rId4" Type="http://schemas.openxmlformats.org/officeDocument/2006/relationships/image" Target="../media/image74.sv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74.sv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png"/><Relationship Id="rId4" Type="http://schemas.openxmlformats.org/officeDocument/2006/relationships/image" Target="../media/image74.sv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74.svg"/><Relationship Id="rId2" Type="http://schemas.openxmlformats.org/officeDocument/2006/relationships/image" Target="../media/image13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13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openxmlformats.org/officeDocument/2006/relationships/image" Target="../media/image74.svg"/><Relationship Id="rId2" Type="http://schemas.openxmlformats.org/officeDocument/2006/relationships/image" Target="../media/image13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138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74.svg"/><Relationship Id="rId2" Type="http://schemas.openxmlformats.org/officeDocument/2006/relationships/image" Target="../media/image13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141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74.svg"/><Relationship Id="rId2" Type="http://schemas.openxmlformats.org/officeDocument/2006/relationships/image" Target="../media/image13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2.svg"/><Relationship Id="rId4" Type="http://schemas.openxmlformats.org/officeDocument/2006/relationships/image" Target="../media/image141.png"/></Relationships>
</file>

<file path=ppt/slides/_rels/slide120.xml.rels><?xml version="1.0" encoding="UTF-8" standalone="yes"?>
<Relationships xmlns="http://schemas.openxmlformats.org/package/2006/relationships"><Relationship Id="rId13" Type="http://schemas.openxmlformats.org/officeDocument/2006/relationships/slide" Target="slide45.xml"/><Relationship Id="rId18" Type="http://schemas.openxmlformats.org/officeDocument/2006/relationships/slide" Target="slide54.xml"/><Relationship Id="rId26" Type="http://schemas.openxmlformats.org/officeDocument/2006/relationships/slide" Target="slide69.xml"/><Relationship Id="rId39" Type="http://schemas.openxmlformats.org/officeDocument/2006/relationships/slide" Target="slide93.xml"/><Relationship Id="rId21" Type="http://schemas.openxmlformats.org/officeDocument/2006/relationships/slide" Target="slide60.xml"/><Relationship Id="rId34" Type="http://schemas.openxmlformats.org/officeDocument/2006/relationships/slide" Target="slide83.xml"/><Relationship Id="rId42" Type="http://schemas.openxmlformats.org/officeDocument/2006/relationships/slide" Target="slide98.xml"/><Relationship Id="rId47" Type="http://schemas.openxmlformats.org/officeDocument/2006/relationships/slide" Target="slide108.xml"/><Relationship Id="rId50" Type="http://schemas.openxmlformats.org/officeDocument/2006/relationships/slide" Target="slide113.xml"/><Relationship Id="rId7" Type="http://schemas.openxmlformats.org/officeDocument/2006/relationships/slide" Target="slide33.xml"/><Relationship Id="rId2" Type="http://schemas.openxmlformats.org/officeDocument/2006/relationships/slide" Target="slide25.xml"/><Relationship Id="rId16" Type="http://schemas.openxmlformats.org/officeDocument/2006/relationships/slide" Target="slide51.xml"/><Relationship Id="rId29" Type="http://schemas.openxmlformats.org/officeDocument/2006/relationships/slide" Target="slide74.xml"/><Relationship Id="rId11" Type="http://schemas.openxmlformats.org/officeDocument/2006/relationships/slide" Target="slide41.xml"/><Relationship Id="rId24" Type="http://schemas.openxmlformats.org/officeDocument/2006/relationships/slide" Target="slide66.xml"/><Relationship Id="rId32" Type="http://schemas.openxmlformats.org/officeDocument/2006/relationships/slide" Target="slide80.xml"/><Relationship Id="rId37" Type="http://schemas.openxmlformats.org/officeDocument/2006/relationships/slide" Target="slide89.xml"/><Relationship Id="rId40" Type="http://schemas.openxmlformats.org/officeDocument/2006/relationships/slide" Target="slide94.xml"/><Relationship Id="rId45" Type="http://schemas.openxmlformats.org/officeDocument/2006/relationships/slide" Target="slide104.xml"/><Relationship Id="rId5" Type="http://schemas.openxmlformats.org/officeDocument/2006/relationships/slide" Target="slide29.xml"/><Relationship Id="rId15" Type="http://schemas.openxmlformats.org/officeDocument/2006/relationships/slide" Target="slide49.xml"/><Relationship Id="rId23" Type="http://schemas.openxmlformats.org/officeDocument/2006/relationships/slide" Target="slide64.xml"/><Relationship Id="rId28" Type="http://schemas.openxmlformats.org/officeDocument/2006/relationships/slide" Target="slide73.xml"/><Relationship Id="rId36" Type="http://schemas.openxmlformats.org/officeDocument/2006/relationships/slide" Target="slide87.xml"/><Relationship Id="rId49" Type="http://schemas.openxmlformats.org/officeDocument/2006/relationships/slide" Target="slide112.xml"/><Relationship Id="rId10" Type="http://schemas.openxmlformats.org/officeDocument/2006/relationships/slide" Target="slide39.xml"/><Relationship Id="rId19" Type="http://schemas.openxmlformats.org/officeDocument/2006/relationships/slide" Target="slide56.xml"/><Relationship Id="rId31" Type="http://schemas.openxmlformats.org/officeDocument/2006/relationships/slide" Target="slide78.xml"/><Relationship Id="rId44" Type="http://schemas.openxmlformats.org/officeDocument/2006/relationships/slide" Target="slide102.xml"/><Relationship Id="rId52" Type="http://schemas.openxmlformats.org/officeDocument/2006/relationships/slide" Target="slide115.xml"/><Relationship Id="rId4" Type="http://schemas.openxmlformats.org/officeDocument/2006/relationships/slide" Target="slide27.xml"/><Relationship Id="rId9" Type="http://schemas.openxmlformats.org/officeDocument/2006/relationships/slide" Target="slide37.xml"/><Relationship Id="rId14" Type="http://schemas.openxmlformats.org/officeDocument/2006/relationships/slide" Target="slide47.xml"/><Relationship Id="rId22" Type="http://schemas.openxmlformats.org/officeDocument/2006/relationships/slide" Target="slide62.xml"/><Relationship Id="rId27" Type="http://schemas.openxmlformats.org/officeDocument/2006/relationships/slide" Target="slide71.xml"/><Relationship Id="rId30" Type="http://schemas.openxmlformats.org/officeDocument/2006/relationships/slide" Target="slide76.xml"/><Relationship Id="rId35" Type="http://schemas.openxmlformats.org/officeDocument/2006/relationships/slide" Target="slide85.xml"/><Relationship Id="rId43" Type="http://schemas.openxmlformats.org/officeDocument/2006/relationships/slide" Target="slide100.xml"/><Relationship Id="rId48" Type="http://schemas.openxmlformats.org/officeDocument/2006/relationships/slide" Target="slide110.xml"/><Relationship Id="rId8" Type="http://schemas.openxmlformats.org/officeDocument/2006/relationships/slide" Target="slide35.xml"/><Relationship Id="rId51" Type="http://schemas.openxmlformats.org/officeDocument/2006/relationships/slide" Target="slide114.xml"/><Relationship Id="rId3" Type="http://schemas.openxmlformats.org/officeDocument/2006/relationships/image" Target="../media/image2.svg"/><Relationship Id="rId12" Type="http://schemas.openxmlformats.org/officeDocument/2006/relationships/slide" Target="slide43.xml"/><Relationship Id="rId17" Type="http://schemas.openxmlformats.org/officeDocument/2006/relationships/slide" Target="slide52.xml"/><Relationship Id="rId25" Type="http://schemas.openxmlformats.org/officeDocument/2006/relationships/slide" Target="slide67.xml"/><Relationship Id="rId33" Type="http://schemas.openxmlformats.org/officeDocument/2006/relationships/slide" Target="slide82.xml"/><Relationship Id="rId38" Type="http://schemas.openxmlformats.org/officeDocument/2006/relationships/slide" Target="slide91.xml"/><Relationship Id="rId46" Type="http://schemas.openxmlformats.org/officeDocument/2006/relationships/slide" Target="slide106.xml"/><Relationship Id="rId20" Type="http://schemas.openxmlformats.org/officeDocument/2006/relationships/slide" Target="slide58.xml"/><Relationship Id="rId41" Type="http://schemas.openxmlformats.org/officeDocument/2006/relationships/slide" Target="slide9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" Target="slide113.xml"/><Relationship Id="rId7" Type="http://schemas.openxmlformats.org/officeDocument/2006/relationships/slide" Target="slide119.xml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" Target="slide121.xml"/><Relationship Id="rId5" Type="http://schemas.openxmlformats.org/officeDocument/2006/relationships/slide" Target="slide117.xml"/><Relationship Id="rId4" Type="http://schemas.openxmlformats.org/officeDocument/2006/relationships/slide" Target="slide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09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7F801-F250-04E3-18CF-85502B05F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9490871-BF8C-402C-528D-46A524BA24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61E1D3A6-755D-1A5C-0F09-60D9A148B7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72672" y="1052736"/>
            <a:ext cx="1846656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762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0">
        <p159:morph option="byObject"/>
      </p:transition>
    </mc:Choice>
    <mc:Fallback xmlns="">
      <p:transition spd="slow" advTm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5858B-56B3-5B8C-81FE-935A5488F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1EC92C6-6458-E805-0C8C-AE6929B5CC3E}"/>
              </a:ext>
            </a:extLst>
          </p:cNvPr>
          <p:cNvSpPr txBox="1"/>
          <p:nvPr/>
        </p:nvSpPr>
        <p:spPr>
          <a:xfrm>
            <a:off x="-29892870" y="-3542139"/>
            <a:ext cx="71977740" cy="1394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00" dirty="0">
                <a:solidFill>
                  <a:schemeClr val="bg1"/>
                </a:solidFill>
                <a:latin typeface="Recta-Bold" panose="02000000000000000000" pitchFamily="2" charset="0"/>
              </a:rPr>
              <a:t>MEDIA KIT</a:t>
            </a:r>
          </a:p>
        </p:txBody>
      </p:sp>
    </p:spTree>
    <p:extLst>
      <p:ext uri="{BB962C8B-B14F-4D97-AF65-F5344CB8AC3E}">
        <p14:creationId xmlns:p14="http://schemas.microsoft.com/office/powerpoint/2010/main" val="640434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985DF6A-7004-74A3-5190-B300B6C68B9C}"/>
              </a:ext>
            </a:extLst>
          </p:cNvPr>
          <p:cNvSpPr txBox="1"/>
          <p:nvPr/>
        </p:nvSpPr>
        <p:spPr>
          <a:xfrm>
            <a:off x="1715762" y="2564904"/>
            <a:ext cx="8760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960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INNOV</a:t>
            </a:r>
            <a:r>
              <a:rPr lang="es-CO" sz="9600" b="1" dirty="0">
                <a:solidFill>
                  <a:srgbClr val="1A478B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ACIÓN</a:t>
            </a:r>
            <a:endParaRPr lang="es-CO" sz="9600" dirty="0">
              <a:solidFill>
                <a:srgbClr val="1A478B"/>
              </a:solidFill>
              <a:latin typeface="Red Hat Display Black" panose="02010303040201060303" pitchFamily="2" charset="0"/>
              <a:ea typeface="Red Hat Display Black" panose="02010303040201060303" pitchFamily="2" charset="0"/>
              <a:cs typeface="Red Hat Display Black" panose="02010303040201060303" pitchFamily="2" charset="0"/>
            </a:endParaRPr>
          </a:p>
        </p:txBody>
      </p:sp>
      <p:pic>
        <p:nvPicPr>
          <p:cNvPr id="8" name="Imagen 7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EB8D737C-BEAA-0EF2-D875-6104CC9D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3" b="89850" l="8810" r="89954">
                        <a14:foregroundMark x1="42658" y1="53078" x2="42658" y2="53078"/>
                        <a14:foregroundMark x1="44668" y1="46755" x2="44668" y2="46755"/>
                        <a14:foregroundMark x1="48841" y1="50083" x2="48841" y2="50083"/>
                        <a14:foregroundMark x1="57342" y1="50582" x2="57342" y2="50582"/>
                        <a14:foregroundMark x1="60896" y1="51248" x2="60896" y2="51248"/>
                        <a14:foregroundMark x1="65070" y1="50915" x2="65070" y2="50915"/>
                        <a14:foregroundMark x1="68470" y1="50582" x2="68470" y2="50582"/>
                        <a14:foregroundMark x1="72643" y1="51248" x2="72643" y2="51248"/>
                        <a14:foregroundMark x1="72334" y1="46423" x2="72334" y2="46423"/>
                        <a14:foregroundMark x1="74652" y1="49418" x2="74652" y2="49418"/>
                        <a14:foregroundMark x1="79134" y1="50250" x2="79134" y2="50250"/>
                        <a14:foregroundMark x1="79598" y1="45757" x2="79598" y2="45757"/>
                        <a14:foregroundMark x1="81298" y1="49418" x2="81298" y2="49418"/>
                        <a14:foregroundMark x1="84699" y1="48752" x2="84699" y2="48752"/>
                        <a14:foregroundMark x1="88099" y1="49085" x2="88099" y2="49085"/>
                        <a14:foregroundMark x1="31530" y1="39434" x2="31530" y2="39434"/>
                        <a14:foregroundMark x1="31530" y1="51248" x2="31530" y2="51248"/>
                        <a14:foregroundMark x1="28439" y1="50083" x2="28439" y2="50083"/>
                        <a14:foregroundMark x1="25348" y1="51581" x2="25348" y2="51581"/>
                        <a14:foregroundMark x1="17311" y1="49750" x2="17311" y2="49750"/>
                        <a14:foregroundMark x1="12828" y1="48586" x2="12828" y2="48586"/>
                        <a14:foregroundMark x1="34930" y1="52745" x2="34930" y2="52745"/>
                        <a14:foregroundMark x1="8810" y1="42429" x2="8810" y2="42429"/>
                        <a14:backgroundMark x1="44977" y1="50250" x2="44977" y2="50250"/>
                        <a14:backgroundMark x1="19165" y1="39767" x2="19165" y2="39767"/>
                        <a14:backgroundMark x1="33539" y1="45757" x2="33539" y2="45757"/>
                        <a14:backgroundMark x1="37713" y1="48253" x2="37713" y2="48253"/>
                        <a14:backgroundMark x1="36631" y1="44592" x2="36631" y2="44592"/>
                        <a14:backgroundMark x1="35703" y1="42429" x2="35703" y2="42429"/>
                        <a14:backgroundMark x1="32612" y1="54243" x2="32612" y2="54243"/>
                        <a14:backgroundMark x1="36012" y1="53577" x2="36012" y2="53577"/>
                        <a14:backgroundMark x1="35394" y1="56073" x2="35394" y2="56073"/>
                        <a14:backgroundMark x1="33694" y1="58403" x2="33694" y2="58403"/>
                        <a14:backgroundMark x1="32148" y1="61231" x2="32148" y2="61231"/>
                        <a14:backgroundMark x1="31530" y1="58735" x2="31530" y2="58735"/>
                        <a14:backgroundMark x1="29212" y1="61231" x2="29212" y2="61231"/>
                        <a14:backgroundMark x1="23648" y1="63561" x2="23648" y2="63561"/>
                        <a14:backgroundMark x1="16383" y1="61730" x2="16383" y2="61730"/>
                        <a14:backgroundMark x1="61206" y1="50582" x2="61206" y2="50582"/>
                        <a14:backgroundMark x1="81298" y1="49418" x2="81298" y2="494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8779" y="4869160"/>
            <a:ext cx="1754438" cy="162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70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3E05-2364-EE33-9D17-7FCE2E8AB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5EF154F2-DF70-5682-00FB-0E33D75DB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3" b="89850" l="8810" r="89954">
                        <a14:foregroundMark x1="42658" y1="53078" x2="42658" y2="53078"/>
                        <a14:foregroundMark x1="44668" y1="46755" x2="44668" y2="46755"/>
                        <a14:foregroundMark x1="48841" y1="50083" x2="48841" y2="50083"/>
                        <a14:foregroundMark x1="57342" y1="50582" x2="57342" y2="50582"/>
                        <a14:foregroundMark x1="60896" y1="51248" x2="60896" y2="51248"/>
                        <a14:foregroundMark x1="65070" y1="50915" x2="65070" y2="50915"/>
                        <a14:foregroundMark x1="68470" y1="50582" x2="68470" y2="50582"/>
                        <a14:foregroundMark x1="72643" y1="51248" x2="72643" y2="51248"/>
                        <a14:foregroundMark x1="72334" y1="46423" x2="72334" y2="46423"/>
                        <a14:foregroundMark x1="74652" y1="49418" x2="74652" y2="49418"/>
                        <a14:foregroundMark x1="79134" y1="50250" x2="79134" y2="50250"/>
                        <a14:foregroundMark x1="79598" y1="45757" x2="79598" y2="45757"/>
                        <a14:foregroundMark x1="81298" y1="49418" x2="81298" y2="49418"/>
                        <a14:foregroundMark x1="84699" y1="48752" x2="84699" y2="48752"/>
                        <a14:foregroundMark x1="88099" y1="49085" x2="88099" y2="49085"/>
                        <a14:foregroundMark x1="31530" y1="39434" x2="31530" y2="39434"/>
                        <a14:foregroundMark x1="31530" y1="51248" x2="31530" y2="51248"/>
                        <a14:foregroundMark x1="28439" y1="50083" x2="28439" y2="50083"/>
                        <a14:foregroundMark x1="25348" y1="51581" x2="25348" y2="51581"/>
                        <a14:foregroundMark x1="17311" y1="49750" x2="17311" y2="49750"/>
                        <a14:foregroundMark x1="12828" y1="48586" x2="12828" y2="48586"/>
                        <a14:foregroundMark x1="34930" y1="52745" x2="34930" y2="52745"/>
                        <a14:foregroundMark x1="8810" y1="42429" x2="8810" y2="42429"/>
                        <a14:backgroundMark x1="44977" y1="50250" x2="44977" y2="50250"/>
                        <a14:backgroundMark x1="19165" y1="39767" x2="19165" y2="39767"/>
                        <a14:backgroundMark x1="33539" y1="45757" x2="33539" y2="45757"/>
                        <a14:backgroundMark x1="37713" y1="48253" x2="37713" y2="48253"/>
                        <a14:backgroundMark x1="36631" y1="44592" x2="36631" y2="44592"/>
                        <a14:backgroundMark x1="35703" y1="42429" x2="35703" y2="42429"/>
                        <a14:backgroundMark x1="32612" y1="54243" x2="32612" y2="54243"/>
                        <a14:backgroundMark x1="36012" y1="53577" x2="36012" y2="53577"/>
                        <a14:backgroundMark x1="35394" y1="56073" x2="35394" y2="56073"/>
                        <a14:backgroundMark x1="33694" y1="58403" x2="33694" y2="58403"/>
                        <a14:backgroundMark x1="32148" y1="61231" x2="32148" y2="61231"/>
                        <a14:backgroundMark x1="31530" y1="58735" x2="31530" y2="58735"/>
                        <a14:backgroundMark x1="29212" y1="61231" x2="29212" y2="61231"/>
                        <a14:backgroundMark x1="23648" y1="63561" x2="23648" y2="63561"/>
                        <a14:backgroundMark x1="16383" y1="61730" x2="16383" y2="61730"/>
                        <a14:backgroundMark x1="61206" y1="50582" x2="61206" y2="50582"/>
                        <a14:backgroundMark x1="81298" y1="49418" x2="81298" y2="494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8779" y="4869160"/>
            <a:ext cx="1754438" cy="162970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28CF1BA-545A-9EA1-9AEB-906D8FE61BC2}"/>
              </a:ext>
            </a:extLst>
          </p:cNvPr>
          <p:cNvSpPr txBox="1"/>
          <p:nvPr/>
        </p:nvSpPr>
        <p:spPr>
          <a:xfrm>
            <a:off x="1421602" y="2492896"/>
            <a:ext cx="9348791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320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Soluciones que </a:t>
            </a:r>
          </a:p>
          <a:p>
            <a:pPr algn="ctr"/>
            <a:r>
              <a:rPr lang="es-CO" sz="6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transforman negocios</a:t>
            </a:r>
            <a:endParaRPr lang="es-CO" sz="6600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5796599-6A58-FD31-75E9-A60EACD039D8}"/>
              </a:ext>
            </a:extLst>
          </p:cNvPr>
          <p:cNvSpPr txBox="1"/>
          <p:nvPr/>
        </p:nvSpPr>
        <p:spPr>
          <a:xfrm>
            <a:off x="1715762" y="-1899592"/>
            <a:ext cx="87604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960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INNOV</a:t>
            </a:r>
            <a:r>
              <a:rPr lang="es-CO" sz="9600" b="1" dirty="0">
                <a:solidFill>
                  <a:srgbClr val="1A478B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ACIÓN</a:t>
            </a:r>
            <a:endParaRPr lang="es-CO" sz="9600" dirty="0">
              <a:solidFill>
                <a:srgbClr val="1A478B"/>
              </a:solidFill>
              <a:latin typeface="Red Hat Display Black" panose="02010303040201060303" pitchFamily="2" charset="0"/>
              <a:ea typeface="Red Hat Display Black" panose="02010303040201060303" pitchFamily="2" charset="0"/>
              <a:cs typeface="Red Hat Display Black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392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D4A8A31D-D486-43C8-B325-99C635E1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8486" y="-4635896"/>
            <a:ext cx="24368972" cy="16243383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id="{08576EB8-4B4D-4E28-8633-CA4AFF1B2A4D}"/>
              </a:ext>
            </a:extLst>
          </p:cNvPr>
          <p:cNvSpPr txBox="1">
            <a:spLocks/>
          </p:cNvSpPr>
          <p:nvPr/>
        </p:nvSpPr>
        <p:spPr>
          <a:xfrm>
            <a:off x="2142162" y="7749480"/>
            <a:ext cx="7661206" cy="7504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1A478B"/>
                </a:solidFill>
                <a:latin typeface="Red hat"/>
              </a:rPr>
              <a:t>¿QUIENES SOMOS?</a:t>
            </a:r>
            <a:endParaRPr lang="es-CO" b="1" dirty="0">
              <a:solidFill>
                <a:srgbClr val="1A478B"/>
              </a:solidFill>
              <a:latin typeface="Red hat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BD35EF0C-563A-4ABD-9E13-1BF1FFE44666}"/>
              </a:ext>
            </a:extLst>
          </p:cNvPr>
          <p:cNvSpPr txBox="1">
            <a:spLocks/>
          </p:cNvSpPr>
          <p:nvPr/>
        </p:nvSpPr>
        <p:spPr>
          <a:xfrm>
            <a:off x="2716124" y="9696911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20</a:t>
            </a:r>
            <a:endParaRPr lang="es-CO" sz="96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C3BC71C-75B7-10B9-4D0E-651EE854374B}"/>
              </a:ext>
            </a:extLst>
          </p:cNvPr>
          <p:cNvSpPr txBox="1">
            <a:spLocks/>
          </p:cNvSpPr>
          <p:nvPr/>
        </p:nvSpPr>
        <p:spPr>
          <a:xfrm>
            <a:off x="3945020" y="10420951"/>
            <a:ext cx="1694329" cy="529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AÑOS</a:t>
            </a:r>
            <a:endParaRPr lang="es-CO" sz="24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54D1BE5D-C24E-A2C2-A41C-2BB08E83370A}"/>
              </a:ext>
            </a:extLst>
          </p:cNvPr>
          <p:cNvSpPr txBox="1">
            <a:spLocks/>
          </p:cNvSpPr>
          <p:nvPr/>
        </p:nvSpPr>
        <p:spPr>
          <a:xfrm>
            <a:off x="1664875" y="9599118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solidFill>
                  <a:srgbClr val="1A478B"/>
                </a:solidFill>
                <a:latin typeface="Red hat"/>
              </a:rPr>
              <a:t>+</a:t>
            </a:r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1CEDF08A-DB5E-B74A-2285-2B3FAA54C02F}"/>
              </a:ext>
            </a:extLst>
          </p:cNvPr>
          <p:cNvSpPr txBox="1">
            <a:spLocks/>
          </p:cNvSpPr>
          <p:nvPr/>
        </p:nvSpPr>
        <p:spPr>
          <a:xfrm>
            <a:off x="7041559" y="9696911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30</a:t>
            </a:r>
            <a:endParaRPr lang="es-CO" sz="96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1079724D-5875-DEA7-DA6B-57B30FCA01CE}"/>
              </a:ext>
            </a:extLst>
          </p:cNvPr>
          <p:cNvSpPr txBox="1">
            <a:spLocks/>
          </p:cNvSpPr>
          <p:nvPr/>
        </p:nvSpPr>
        <p:spPr>
          <a:xfrm>
            <a:off x="5990310" y="9599118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solidFill>
                  <a:srgbClr val="1A478B"/>
                </a:solidFill>
                <a:latin typeface="Red hat"/>
              </a:rPr>
              <a:t>+</a:t>
            </a:r>
          </a:p>
        </p:txBody>
      </p:sp>
      <p:pic>
        <p:nvPicPr>
          <p:cNvPr id="23" name="Picture 2" descr="Numatec lanza Adatto, la nueva agencia de Performance Tech ...">
            <a:extLst>
              <a:ext uri="{FF2B5EF4-FFF2-40B4-BE49-F238E27FC236}">
                <a16:creationId xmlns:a16="http://schemas.microsoft.com/office/drawing/2014/main" id="{67A74C5D-F4FE-F998-7261-1A8084787C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318" b="32786"/>
          <a:stretch>
            <a:fillRect/>
          </a:stretch>
        </p:blipFill>
        <p:spPr bwMode="auto">
          <a:xfrm>
            <a:off x="-2400944" y="1662308"/>
            <a:ext cx="1481120" cy="33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">
            <a:extLst>
              <a:ext uri="{FF2B5EF4-FFF2-40B4-BE49-F238E27FC236}">
                <a16:creationId xmlns:a16="http://schemas.microsoft.com/office/drawing/2014/main" id="{4C885160-13BA-29ED-0645-9BBE8E17DC9A}"/>
              </a:ext>
            </a:extLst>
          </p:cNvPr>
          <p:cNvGrpSpPr/>
          <p:nvPr/>
        </p:nvGrpSpPr>
        <p:grpSpPr>
          <a:xfrm>
            <a:off x="13080776" y="1529502"/>
            <a:ext cx="1384399" cy="575373"/>
            <a:chOff x="0" y="0"/>
            <a:chExt cx="10202736" cy="3938765"/>
          </a:xfrm>
        </p:grpSpPr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B8762E0A-4538-2184-A73B-4C2A5EB05A52}"/>
                </a:ext>
              </a:extLst>
            </p:cNvPr>
            <p:cNvSpPr/>
            <p:nvPr/>
          </p:nvSpPr>
          <p:spPr>
            <a:xfrm>
              <a:off x="0" y="0"/>
              <a:ext cx="10202672" cy="3938778"/>
            </a:xfrm>
            <a:custGeom>
              <a:avLst/>
              <a:gdLst/>
              <a:ahLst/>
              <a:cxnLst/>
              <a:rect l="l" t="t" r="r" b="b"/>
              <a:pathLst>
                <a:path w="10202672" h="3938778">
                  <a:moveTo>
                    <a:pt x="0" y="0"/>
                  </a:moveTo>
                  <a:lnTo>
                    <a:pt x="10202672" y="0"/>
                  </a:lnTo>
                  <a:lnTo>
                    <a:pt x="10202672" y="3938778"/>
                  </a:lnTo>
                  <a:lnTo>
                    <a:pt x="0" y="3938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 r="-1"/>
              </a:stretch>
            </a:blipFill>
          </p:spPr>
          <p:txBody>
            <a:bodyPr/>
            <a:lstStyle/>
            <a:p>
              <a:endParaRPr lang="es-CO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348012D-8CB0-4EF5-36C2-7388FC07D56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Quienes Somos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37547FA-7DA4-8CD8-C975-36DA3A43C56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Data/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D61A526-1CA7-9997-C562-A42568D6AEC3}"/>
              </a:ext>
            </a:extLst>
          </p:cNvPr>
          <p:cNvSpPr txBox="1"/>
          <p:nvPr/>
        </p:nvSpPr>
        <p:spPr>
          <a:xfrm>
            <a:off x="4323393" y="8431694"/>
            <a:ext cx="3710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Somos tu negocio estratégico de confianza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6B32C90-04E2-E5F7-93FE-3D3739816D48}"/>
              </a:ext>
            </a:extLst>
          </p:cNvPr>
          <p:cNvSpPr txBox="1"/>
          <p:nvPr/>
        </p:nvSpPr>
        <p:spPr>
          <a:xfrm>
            <a:off x="2914773" y="8713878"/>
            <a:ext cx="6362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Integramos datos, tecnología y medios </a:t>
            </a:r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para diseñar, ejecutar y escalar resultados de tu negocio.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8F0459D-B8D3-ADA7-B9DB-326B9B901279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Innovación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1781C61B-00F8-43A8-FD5E-C63FCAB32C3B}"/>
              </a:ext>
            </a:extLst>
          </p:cNvPr>
          <p:cNvSpPr txBox="1">
            <a:spLocks/>
          </p:cNvSpPr>
          <p:nvPr/>
        </p:nvSpPr>
        <p:spPr>
          <a:xfrm>
            <a:off x="8485550" y="10420951"/>
            <a:ext cx="1694329" cy="529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PAISES</a:t>
            </a:r>
            <a:endParaRPr lang="es-CO" sz="24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126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D4A8A31D-D486-43C8-B325-99C635E17B7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151"/>
            <a:ext cx="12192000" cy="81267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A619F12-D3AF-409B-9FFC-FC19FEB2D5C8}"/>
              </a:ext>
            </a:extLst>
          </p:cNvPr>
          <p:cNvSpPr txBox="1">
            <a:spLocks/>
          </p:cNvSpPr>
          <p:nvPr/>
        </p:nvSpPr>
        <p:spPr>
          <a:xfrm>
            <a:off x="2265395" y="2277670"/>
            <a:ext cx="7661206" cy="9532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¿QUIENES SOMOS?</a:t>
            </a:r>
            <a:endParaRPr lang="es-CO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7C70BF2-FDA5-458D-B3BA-ECE88273C591}"/>
              </a:ext>
            </a:extLst>
          </p:cNvPr>
          <p:cNvSpPr txBox="1">
            <a:spLocks/>
          </p:cNvSpPr>
          <p:nvPr/>
        </p:nvSpPr>
        <p:spPr>
          <a:xfrm>
            <a:off x="2716124" y="4315287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20</a:t>
            </a:r>
            <a:endParaRPr lang="es-CO" sz="96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DE7D878E-CC85-42EF-AD28-E402A8FB80DF}"/>
              </a:ext>
            </a:extLst>
          </p:cNvPr>
          <p:cNvSpPr txBox="1">
            <a:spLocks/>
          </p:cNvSpPr>
          <p:nvPr/>
        </p:nvSpPr>
        <p:spPr>
          <a:xfrm>
            <a:off x="3945020" y="5039327"/>
            <a:ext cx="1694329" cy="529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AÑOS</a:t>
            </a:r>
            <a:endParaRPr lang="es-CO" sz="24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B3A5ACEA-29DF-417F-BDA4-FC29F1E1E612}"/>
              </a:ext>
            </a:extLst>
          </p:cNvPr>
          <p:cNvSpPr txBox="1">
            <a:spLocks/>
          </p:cNvSpPr>
          <p:nvPr/>
        </p:nvSpPr>
        <p:spPr>
          <a:xfrm>
            <a:off x="1664875" y="4217494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solidFill>
                  <a:srgbClr val="1A478B"/>
                </a:solidFill>
                <a:latin typeface="Red hat"/>
              </a:rPr>
              <a:t>+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BB91CAA-DD61-4D0C-90E5-E50FF930EFC6}"/>
              </a:ext>
            </a:extLst>
          </p:cNvPr>
          <p:cNvSpPr txBox="1">
            <a:spLocks/>
          </p:cNvSpPr>
          <p:nvPr/>
        </p:nvSpPr>
        <p:spPr>
          <a:xfrm>
            <a:off x="7041559" y="4315287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30</a:t>
            </a:r>
            <a:endParaRPr lang="es-CO" sz="96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4684D3F-9472-46AC-BD42-652DD3B14F33}"/>
              </a:ext>
            </a:extLst>
          </p:cNvPr>
          <p:cNvSpPr txBox="1">
            <a:spLocks/>
          </p:cNvSpPr>
          <p:nvPr/>
        </p:nvSpPr>
        <p:spPr>
          <a:xfrm>
            <a:off x="5990310" y="4217494"/>
            <a:ext cx="1871976" cy="144808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9600" b="1" dirty="0">
                <a:solidFill>
                  <a:srgbClr val="1A478B"/>
                </a:solidFill>
                <a:latin typeface="Red hat"/>
              </a:rPr>
              <a:t>+</a:t>
            </a:r>
          </a:p>
        </p:txBody>
      </p:sp>
      <p:pic>
        <p:nvPicPr>
          <p:cNvPr id="11" name="Picture 2" descr="Numatec lanza Adatto, la nueva agencia de Performance Tech ...">
            <a:extLst>
              <a:ext uri="{FF2B5EF4-FFF2-40B4-BE49-F238E27FC236}">
                <a16:creationId xmlns:a16="http://schemas.microsoft.com/office/drawing/2014/main" id="{307E9C32-3B98-4C42-9387-FA21D4A25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318" b="32786"/>
          <a:stretch>
            <a:fillRect/>
          </a:stretch>
        </p:blipFill>
        <p:spPr bwMode="auto">
          <a:xfrm>
            <a:off x="4211032" y="1662308"/>
            <a:ext cx="1481120" cy="33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2">
            <a:extLst>
              <a:ext uri="{FF2B5EF4-FFF2-40B4-BE49-F238E27FC236}">
                <a16:creationId xmlns:a16="http://schemas.microsoft.com/office/drawing/2014/main" id="{EF53C383-1328-4C5B-9A2F-71CEA6E6C592}"/>
              </a:ext>
            </a:extLst>
          </p:cNvPr>
          <p:cNvGrpSpPr/>
          <p:nvPr/>
        </p:nvGrpSpPr>
        <p:grpSpPr>
          <a:xfrm>
            <a:off x="6178607" y="1529502"/>
            <a:ext cx="1384399" cy="575373"/>
            <a:chOff x="0" y="0"/>
            <a:chExt cx="10202736" cy="3938765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CFC5BB84-ECB2-498D-B7FE-CBF90CD80B97}"/>
                </a:ext>
              </a:extLst>
            </p:cNvPr>
            <p:cNvSpPr/>
            <p:nvPr/>
          </p:nvSpPr>
          <p:spPr>
            <a:xfrm>
              <a:off x="0" y="0"/>
              <a:ext cx="10202672" cy="3938778"/>
            </a:xfrm>
            <a:custGeom>
              <a:avLst/>
              <a:gdLst/>
              <a:ahLst/>
              <a:cxnLst/>
              <a:rect l="l" t="t" r="r" b="b"/>
              <a:pathLst>
                <a:path w="10202672" h="3938778">
                  <a:moveTo>
                    <a:pt x="0" y="0"/>
                  </a:moveTo>
                  <a:lnTo>
                    <a:pt x="10202672" y="0"/>
                  </a:lnTo>
                  <a:lnTo>
                    <a:pt x="10202672" y="3938778"/>
                  </a:lnTo>
                  <a:lnTo>
                    <a:pt x="0" y="39387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 r="-1"/>
              </a:stretch>
            </a:blipFill>
          </p:spPr>
          <p:txBody>
            <a:bodyPr/>
            <a:lstStyle/>
            <a:p>
              <a:endParaRPr lang="es-CO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5AAD3BB0-8818-7C2B-3600-38FEC8A97D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58396B8-D15A-EF87-2533-6437328E887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Quienes Somos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4CCA9EE-34D5-F0E5-654C-AA1A914130C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Data/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A21E96F-B043-F7EA-1DBF-3A148151418F}"/>
              </a:ext>
            </a:extLst>
          </p:cNvPr>
          <p:cNvSpPr txBox="1"/>
          <p:nvPr/>
        </p:nvSpPr>
        <p:spPr>
          <a:xfrm>
            <a:off x="4323393" y="3255753"/>
            <a:ext cx="3710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4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Somos tu negocio estratégico de confianza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50EE5-F975-6BC3-6921-664F90B68B93}"/>
              </a:ext>
            </a:extLst>
          </p:cNvPr>
          <p:cNvSpPr txBox="1"/>
          <p:nvPr/>
        </p:nvSpPr>
        <p:spPr>
          <a:xfrm>
            <a:off x="2914773" y="3481844"/>
            <a:ext cx="63624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4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Integramos datos, tecnología y medios </a:t>
            </a:r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para diseñar, ejecutar y escalar resultados de tu negocio.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9ECD3578-F5A4-B2C6-E5F7-10A23B640B4F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Innovación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3EEB6CD5-F745-81FA-579F-EC15CC7B2D97}"/>
              </a:ext>
            </a:extLst>
          </p:cNvPr>
          <p:cNvSpPr txBox="1">
            <a:spLocks/>
          </p:cNvSpPr>
          <p:nvPr/>
        </p:nvSpPr>
        <p:spPr>
          <a:xfrm>
            <a:off x="8485550" y="5039327"/>
            <a:ext cx="1694329" cy="5291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b="1" dirty="0"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PAISES</a:t>
            </a:r>
            <a:endParaRPr lang="es-CO" sz="2400" b="1" dirty="0"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F985907-84DB-E8EE-1B0F-71E1A09CA841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050916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1C97936-B7C5-4520-A8F9-B1CF15A6EDC1}"/>
              </a:ext>
            </a:extLst>
          </p:cNvPr>
          <p:cNvSpPr txBox="1">
            <a:spLocks/>
          </p:cNvSpPr>
          <p:nvPr/>
        </p:nvSpPr>
        <p:spPr>
          <a:xfrm>
            <a:off x="4205312" y="2704959"/>
            <a:ext cx="6812280" cy="144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DATA, AUDIENCIA, </a:t>
            </a:r>
            <a:r>
              <a:rPr lang="es-ES" sz="3600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TECNOLOGÍA</a:t>
            </a:r>
            <a:r>
              <a:rPr lang="es-ES" sz="3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 Y FORMATOS MAXIMIZA TUS RESULTADOS</a:t>
            </a:r>
            <a:endParaRPr lang="es-CO" sz="36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510CDE14-9369-6FB3-8E36-D2DD38FB6CA2}"/>
              </a:ext>
            </a:extLst>
          </p:cNvPr>
          <p:cNvSpPr/>
          <p:nvPr/>
        </p:nvSpPr>
        <p:spPr>
          <a:xfrm>
            <a:off x="1244832" y="2922294"/>
            <a:ext cx="1114196" cy="771802"/>
          </a:xfrm>
          <a:custGeom>
            <a:avLst/>
            <a:gdLst>
              <a:gd name="csX0" fmla="*/ 138406 w 894051"/>
              <a:gd name="csY0" fmla="*/ 386801 h 619308"/>
              <a:gd name="csX1" fmla="*/ 236189 w 894051"/>
              <a:gd name="csY1" fmla="*/ 427320 h 619308"/>
              <a:gd name="csX2" fmla="*/ 236264 w 894051"/>
              <a:gd name="csY2" fmla="*/ 427394 h 619308"/>
              <a:gd name="csX3" fmla="*/ 276745 w 894051"/>
              <a:gd name="csY3" fmla="*/ 525140 h 619308"/>
              <a:gd name="csX4" fmla="*/ 192695 w 894051"/>
              <a:gd name="csY4" fmla="*/ 612502 h 619308"/>
              <a:gd name="csX5" fmla="*/ 138373 w 894051"/>
              <a:gd name="csY5" fmla="*/ 619274 h 619308"/>
              <a:gd name="csX6" fmla="*/ 84051 w 894051"/>
              <a:gd name="csY6" fmla="*/ 612502 h 619308"/>
              <a:gd name="csX7" fmla="*/ 0 w 894051"/>
              <a:gd name="csY7" fmla="*/ 525140 h 619308"/>
              <a:gd name="csX8" fmla="*/ 40556 w 894051"/>
              <a:gd name="csY8" fmla="*/ 427356 h 619308"/>
              <a:gd name="csX9" fmla="*/ 138339 w 894051"/>
              <a:gd name="csY9" fmla="*/ 386800 h 619308"/>
              <a:gd name="csX10" fmla="*/ 601340 w 894051"/>
              <a:gd name="csY10" fmla="*/ 0 h 619308"/>
              <a:gd name="csX11" fmla="*/ 671140 w 894051"/>
              <a:gd name="csY11" fmla="*/ 28911 h 619308"/>
              <a:gd name="csX12" fmla="*/ 700050 w 894051"/>
              <a:gd name="csY12" fmla="*/ 98711 h 619308"/>
              <a:gd name="csX13" fmla="*/ 671140 w 894051"/>
              <a:gd name="csY13" fmla="*/ 168474 h 619308"/>
              <a:gd name="csX14" fmla="*/ 601340 w 894051"/>
              <a:gd name="csY14" fmla="*/ 197458 h 619308"/>
              <a:gd name="csX15" fmla="*/ 531577 w 894051"/>
              <a:gd name="csY15" fmla="*/ 168548 h 619308"/>
              <a:gd name="csX16" fmla="*/ 502592 w 894051"/>
              <a:gd name="csY16" fmla="*/ 98748 h 619308"/>
              <a:gd name="csX17" fmla="*/ 531503 w 894051"/>
              <a:gd name="csY17" fmla="*/ 28948 h 619308"/>
              <a:gd name="csX18" fmla="*/ 532358 w 894051"/>
              <a:gd name="csY18" fmla="*/ 28129 h 619308"/>
              <a:gd name="csX19" fmla="*/ 601340 w 894051"/>
              <a:gd name="csY19" fmla="*/ 1 h 619308"/>
              <a:gd name="csX20" fmla="*/ 650937 w 894051"/>
              <a:gd name="csY20" fmla="*/ 49113 h 619308"/>
              <a:gd name="csX21" fmla="*/ 601340 w 894051"/>
              <a:gd name="csY21" fmla="*/ 28575 h 619308"/>
              <a:gd name="csX22" fmla="*/ 552376 w 894051"/>
              <a:gd name="csY22" fmla="*/ 48444 h 619308"/>
              <a:gd name="csX23" fmla="*/ 551743 w 894051"/>
              <a:gd name="csY23" fmla="*/ 49113 h 619308"/>
              <a:gd name="csX24" fmla="*/ 531205 w 894051"/>
              <a:gd name="csY24" fmla="*/ 98710 h 619308"/>
              <a:gd name="csX25" fmla="*/ 551706 w 894051"/>
              <a:gd name="csY25" fmla="*/ 148344 h 619308"/>
              <a:gd name="csX26" fmla="*/ 601340 w 894051"/>
              <a:gd name="csY26" fmla="*/ 168845 h 619308"/>
              <a:gd name="csX27" fmla="*/ 650936 w 894051"/>
              <a:gd name="csY27" fmla="*/ 148307 h 619308"/>
              <a:gd name="csX28" fmla="*/ 671474 w 894051"/>
              <a:gd name="csY28" fmla="*/ 98710 h 619308"/>
              <a:gd name="csX29" fmla="*/ 650936 w 894051"/>
              <a:gd name="csY29" fmla="*/ 49113 h 619308"/>
              <a:gd name="csX30" fmla="*/ 292711 w 894051"/>
              <a:gd name="csY30" fmla="*/ 0 h 619308"/>
              <a:gd name="csX31" fmla="*/ 362474 w 894051"/>
              <a:gd name="csY31" fmla="*/ 28911 h 619308"/>
              <a:gd name="csX32" fmla="*/ 391458 w 894051"/>
              <a:gd name="csY32" fmla="*/ 98711 h 619308"/>
              <a:gd name="csX33" fmla="*/ 362548 w 894051"/>
              <a:gd name="csY33" fmla="*/ 168474 h 619308"/>
              <a:gd name="csX34" fmla="*/ 292748 w 894051"/>
              <a:gd name="csY34" fmla="*/ 197458 h 619308"/>
              <a:gd name="csX35" fmla="*/ 222948 w 894051"/>
              <a:gd name="csY35" fmla="*/ 168548 h 619308"/>
              <a:gd name="csX36" fmla="*/ 222129 w 894051"/>
              <a:gd name="csY36" fmla="*/ 167692 h 619308"/>
              <a:gd name="csX37" fmla="*/ 194001 w 894051"/>
              <a:gd name="csY37" fmla="*/ 98710 h 619308"/>
              <a:gd name="csX38" fmla="*/ 222911 w 894051"/>
              <a:gd name="csY38" fmla="*/ 28910 h 619308"/>
              <a:gd name="csX39" fmla="*/ 292711 w 894051"/>
              <a:gd name="csY39" fmla="*/ 0 h 619308"/>
              <a:gd name="csX40" fmla="*/ 342345 w 894051"/>
              <a:gd name="csY40" fmla="*/ 49113 h 619308"/>
              <a:gd name="csX41" fmla="*/ 292711 w 894051"/>
              <a:gd name="csY41" fmla="*/ 28575 h 619308"/>
              <a:gd name="csX42" fmla="*/ 243114 w 894051"/>
              <a:gd name="csY42" fmla="*/ 49113 h 619308"/>
              <a:gd name="csX43" fmla="*/ 222576 w 894051"/>
              <a:gd name="csY43" fmla="*/ 98710 h 619308"/>
              <a:gd name="csX44" fmla="*/ 242407 w 894051"/>
              <a:gd name="csY44" fmla="*/ 147674 h 619308"/>
              <a:gd name="csX45" fmla="*/ 243077 w 894051"/>
              <a:gd name="csY45" fmla="*/ 148307 h 619308"/>
              <a:gd name="csX46" fmla="*/ 292674 w 894051"/>
              <a:gd name="csY46" fmla="*/ 168844 h 619308"/>
              <a:gd name="csX47" fmla="*/ 342270 w 894051"/>
              <a:gd name="csY47" fmla="*/ 148307 h 619308"/>
              <a:gd name="csX48" fmla="*/ 362808 w 894051"/>
              <a:gd name="csY48" fmla="*/ 98710 h 619308"/>
              <a:gd name="csX49" fmla="*/ 342270 w 894051"/>
              <a:gd name="csY49" fmla="*/ 49113 h 619308"/>
              <a:gd name="csX50" fmla="*/ 857142 w 894051"/>
              <a:gd name="csY50" fmla="*/ 483091 h 619308"/>
              <a:gd name="csX51" fmla="*/ 864844 w 894051"/>
              <a:gd name="csY51" fmla="*/ 464451 h 619308"/>
              <a:gd name="csX52" fmla="*/ 883485 w 894051"/>
              <a:gd name="csY52" fmla="*/ 472153 h 619308"/>
              <a:gd name="csX53" fmla="*/ 891410 w 894051"/>
              <a:gd name="csY53" fmla="*/ 498086 h 619308"/>
              <a:gd name="csX54" fmla="*/ 891521 w 894051"/>
              <a:gd name="csY54" fmla="*/ 498645 h 619308"/>
              <a:gd name="csX55" fmla="*/ 894051 w 894051"/>
              <a:gd name="csY55" fmla="*/ 525174 h 619308"/>
              <a:gd name="csX56" fmla="*/ 810001 w 894051"/>
              <a:gd name="csY56" fmla="*/ 612536 h 619308"/>
              <a:gd name="csX57" fmla="*/ 755679 w 894051"/>
              <a:gd name="csY57" fmla="*/ 619308 h 619308"/>
              <a:gd name="csX58" fmla="*/ 701357 w 894051"/>
              <a:gd name="csY58" fmla="*/ 612536 h 619308"/>
              <a:gd name="csX59" fmla="*/ 617306 w 894051"/>
              <a:gd name="csY59" fmla="*/ 525174 h 619308"/>
              <a:gd name="csX60" fmla="*/ 657862 w 894051"/>
              <a:gd name="csY60" fmla="*/ 427390 h 619308"/>
              <a:gd name="csX61" fmla="*/ 755645 w 894051"/>
              <a:gd name="csY61" fmla="*/ 386834 h 619308"/>
              <a:gd name="csX62" fmla="*/ 781355 w 894051"/>
              <a:gd name="csY62" fmla="*/ 389253 h 619308"/>
              <a:gd name="csX63" fmla="*/ 806173 w 894051"/>
              <a:gd name="csY63" fmla="*/ 396397 h 619308"/>
              <a:gd name="csX64" fmla="*/ 814247 w 894051"/>
              <a:gd name="csY64" fmla="*/ 414851 h 619308"/>
              <a:gd name="csX65" fmla="*/ 795792 w 894051"/>
              <a:gd name="csY65" fmla="*/ 422925 h 619308"/>
              <a:gd name="csX66" fmla="*/ 776109 w 894051"/>
              <a:gd name="csY66" fmla="*/ 417270 h 619308"/>
              <a:gd name="csX67" fmla="*/ 755609 w 894051"/>
              <a:gd name="csY67" fmla="*/ 415372 h 619308"/>
              <a:gd name="csX68" fmla="*/ 677958 w 894051"/>
              <a:gd name="csY68" fmla="*/ 447519 h 619308"/>
              <a:gd name="csX69" fmla="*/ 645811 w 894051"/>
              <a:gd name="csY69" fmla="*/ 525170 h 619308"/>
              <a:gd name="csX70" fmla="*/ 708431 w 894051"/>
              <a:gd name="csY70" fmla="*/ 584961 h 619308"/>
              <a:gd name="csX71" fmla="*/ 755609 w 894051"/>
              <a:gd name="csY71" fmla="*/ 590691 h 619308"/>
              <a:gd name="csX72" fmla="*/ 802787 w 894051"/>
              <a:gd name="csY72" fmla="*/ 584924 h 619308"/>
              <a:gd name="csX73" fmla="*/ 865406 w 894051"/>
              <a:gd name="csY73" fmla="*/ 525133 h 619308"/>
              <a:gd name="csX74" fmla="*/ 863397 w 894051"/>
              <a:gd name="csY74" fmla="*/ 504148 h 619308"/>
              <a:gd name="csX75" fmla="*/ 863285 w 894051"/>
              <a:gd name="csY75" fmla="*/ 503664 h 619308"/>
              <a:gd name="csX76" fmla="*/ 857072 w 894051"/>
              <a:gd name="csY76" fmla="*/ 483088 h 619308"/>
              <a:gd name="csX77" fmla="*/ 831544 w 894051"/>
              <a:gd name="csY77" fmla="*/ 445772 h 619308"/>
              <a:gd name="csX78" fmla="*/ 831358 w 894051"/>
              <a:gd name="csY78" fmla="*/ 425643 h 619308"/>
              <a:gd name="csX79" fmla="*/ 851487 w 894051"/>
              <a:gd name="csY79" fmla="*/ 425457 h 619308"/>
              <a:gd name="csX80" fmla="*/ 853682 w 894051"/>
              <a:gd name="csY80" fmla="*/ 427615 h 619308"/>
              <a:gd name="csX81" fmla="*/ 853868 w 894051"/>
              <a:gd name="csY81" fmla="*/ 447744 h 619308"/>
              <a:gd name="csX82" fmla="*/ 833739 w 894051"/>
              <a:gd name="csY82" fmla="*/ 447930 h 619308"/>
              <a:gd name="csX83" fmla="*/ 447048 w 894051"/>
              <a:gd name="csY83" fmla="*/ 386836 h 619308"/>
              <a:gd name="csX84" fmla="*/ 544832 w 894051"/>
              <a:gd name="csY84" fmla="*/ 427355 h 619308"/>
              <a:gd name="csX85" fmla="*/ 544906 w 894051"/>
              <a:gd name="csY85" fmla="*/ 427429 h 619308"/>
              <a:gd name="csX86" fmla="*/ 585387 w 894051"/>
              <a:gd name="csY86" fmla="*/ 525175 h 619308"/>
              <a:gd name="csX87" fmla="*/ 501337 w 894051"/>
              <a:gd name="csY87" fmla="*/ 612537 h 619308"/>
              <a:gd name="csX88" fmla="*/ 447015 w 894051"/>
              <a:gd name="csY88" fmla="*/ 619309 h 619308"/>
              <a:gd name="csX89" fmla="*/ 392693 w 894051"/>
              <a:gd name="csY89" fmla="*/ 612537 h 619308"/>
              <a:gd name="csX90" fmla="*/ 308642 w 894051"/>
              <a:gd name="csY90" fmla="*/ 525175 h 619308"/>
              <a:gd name="csX91" fmla="*/ 349198 w 894051"/>
              <a:gd name="csY91" fmla="*/ 427391 h 619308"/>
              <a:gd name="csX92" fmla="*/ 446982 w 894051"/>
              <a:gd name="csY92" fmla="*/ 386836 h 619308"/>
              <a:gd name="csX93" fmla="*/ 524699 w 894051"/>
              <a:gd name="csY93" fmla="*/ 447521 h 619308"/>
              <a:gd name="csX94" fmla="*/ 447048 w 894051"/>
              <a:gd name="csY94" fmla="*/ 415411 h 619308"/>
              <a:gd name="csX95" fmla="*/ 369397 w 894051"/>
              <a:gd name="csY95" fmla="*/ 447558 h 619308"/>
              <a:gd name="csX96" fmla="*/ 337251 w 894051"/>
              <a:gd name="csY96" fmla="*/ 525209 h 619308"/>
              <a:gd name="csX97" fmla="*/ 399870 w 894051"/>
              <a:gd name="csY97" fmla="*/ 585000 h 619308"/>
              <a:gd name="csX98" fmla="*/ 447048 w 894051"/>
              <a:gd name="csY98" fmla="*/ 590730 h 619308"/>
              <a:gd name="csX99" fmla="*/ 494226 w 894051"/>
              <a:gd name="csY99" fmla="*/ 584963 h 619308"/>
              <a:gd name="csX100" fmla="*/ 556846 w 894051"/>
              <a:gd name="csY100" fmla="*/ 525172 h 619308"/>
              <a:gd name="csX101" fmla="*/ 524736 w 894051"/>
              <a:gd name="csY101" fmla="*/ 447521 h 619308"/>
              <a:gd name="csX102" fmla="*/ 755680 w 894051"/>
              <a:gd name="csY102" fmla="*/ 168915 h 619308"/>
              <a:gd name="csX103" fmla="*/ 825480 w 894051"/>
              <a:gd name="csY103" fmla="*/ 197825 h 619308"/>
              <a:gd name="csX104" fmla="*/ 854391 w 894051"/>
              <a:gd name="csY104" fmla="*/ 267625 h 619308"/>
              <a:gd name="csX105" fmla="*/ 825480 w 894051"/>
              <a:gd name="csY105" fmla="*/ 337425 h 619308"/>
              <a:gd name="csX106" fmla="*/ 755680 w 894051"/>
              <a:gd name="csY106" fmla="*/ 366336 h 619308"/>
              <a:gd name="csX107" fmla="*/ 685880 w 894051"/>
              <a:gd name="csY107" fmla="*/ 337425 h 619308"/>
              <a:gd name="csX108" fmla="*/ 656970 w 894051"/>
              <a:gd name="csY108" fmla="*/ 267625 h 619308"/>
              <a:gd name="csX109" fmla="*/ 685880 w 894051"/>
              <a:gd name="csY109" fmla="*/ 197825 h 619308"/>
              <a:gd name="csX110" fmla="*/ 755680 w 894051"/>
              <a:gd name="csY110" fmla="*/ 168915 h 619308"/>
              <a:gd name="csX111" fmla="*/ 805277 w 894051"/>
              <a:gd name="csY111" fmla="*/ 218028 h 619308"/>
              <a:gd name="csX112" fmla="*/ 755680 w 894051"/>
              <a:gd name="csY112" fmla="*/ 197490 h 619308"/>
              <a:gd name="csX113" fmla="*/ 706083 w 894051"/>
              <a:gd name="csY113" fmla="*/ 218028 h 619308"/>
              <a:gd name="csX114" fmla="*/ 685546 w 894051"/>
              <a:gd name="csY114" fmla="*/ 267624 h 619308"/>
              <a:gd name="csX115" fmla="*/ 706083 w 894051"/>
              <a:gd name="csY115" fmla="*/ 317221 h 619308"/>
              <a:gd name="csX116" fmla="*/ 755680 w 894051"/>
              <a:gd name="csY116" fmla="*/ 337759 h 619308"/>
              <a:gd name="csX117" fmla="*/ 805277 w 894051"/>
              <a:gd name="csY117" fmla="*/ 317221 h 619308"/>
              <a:gd name="csX118" fmla="*/ 825815 w 894051"/>
              <a:gd name="csY118" fmla="*/ 267624 h 619308"/>
              <a:gd name="csX119" fmla="*/ 805277 w 894051"/>
              <a:gd name="csY119" fmla="*/ 218028 h 619308"/>
              <a:gd name="csX120" fmla="*/ 447051 w 894051"/>
              <a:gd name="csY120" fmla="*/ 168915 h 619308"/>
              <a:gd name="csX121" fmla="*/ 516851 w 894051"/>
              <a:gd name="csY121" fmla="*/ 197825 h 619308"/>
              <a:gd name="csX122" fmla="*/ 545761 w 894051"/>
              <a:gd name="csY122" fmla="*/ 267625 h 619308"/>
              <a:gd name="csX123" fmla="*/ 516851 w 894051"/>
              <a:gd name="csY123" fmla="*/ 337425 h 619308"/>
              <a:gd name="csX124" fmla="*/ 515995 w 894051"/>
              <a:gd name="csY124" fmla="*/ 338244 h 619308"/>
              <a:gd name="csX125" fmla="*/ 447013 w 894051"/>
              <a:gd name="csY125" fmla="*/ 366372 h 619308"/>
              <a:gd name="csX126" fmla="*/ 377213 w 894051"/>
              <a:gd name="csY126" fmla="*/ 337462 h 619308"/>
              <a:gd name="csX127" fmla="*/ 348303 w 894051"/>
              <a:gd name="csY127" fmla="*/ 267662 h 619308"/>
              <a:gd name="csX128" fmla="*/ 377213 w 894051"/>
              <a:gd name="csY128" fmla="*/ 197862 h 619308"/>
              <a:gd name="csX129" fmla="*/ 447013 w 894051"/>
              <a:gd name="csY129" fmla="*/ 168951 h 619308"/>
              <a:gd name="csX130" fmla="*/ 496648 w 894051"/>
              <a:gd name="csY130" fmla="*/ 218028 h 619308"/>
              <a:gd name="csX131" fmla="*/ 447051 w 894051"/>
              <a:gd name="csY131" fmla="*/ 197490 h 619308"/>
              <a:gd name="csX132" fmla="*/ 397454 w 894051"/>
              <a:gd name="csY132" fmla="*/ 218028 h 619308"/>
              <a:gd name="csX133" fmla="*/ 376917 w 894051"/>
              <a:gd name="csY133" fmla="*/ 267624 h 619308"/>
              <a:gd name="csX134" fmla="*/ 397454 w 894051"/>
              <a:gd name="csY134" fmla="*/ 317221 h 619308"/>
              <a:gd name="csX135" fmla="*/ 447051 w 894051"/>
              <a:gd name="csY135" fmla="*/ 337759 h 619308"/>
              <a:gd name="csX136" fmla="*/ 496015 w 894051"/>
              <a:gd name="csY136" fmla="*/ 317891 h 619308"/>
              <a:gd name="csX137" fmla="*/ 496648 w 894051"/>
              <a:gd name="csY137" fmla="*/ 317221 h 619308"/>
              <a:gd name="csX138" fmla="*/ 517186 w 894051"/>
              <a:gd name="csY138" fmla="*/ 267624 h 619308"/>
              <a:gd name="csX139" fmla="*/ 496648 w 894051"/>
              <a:gd name="csY139" fmla="*/ 218028 h 619308"/>
              <a:gd name="csX140" fmla="*/ 189686 w 894051"/>
              <a:gd name="csY140" fmla="*/ 219702 h 619308"/>
              <a:gd name="csX141" fmla="*/ 190839 w 894051"/>
              <a:gd name="csY141" fmla="*/ 199573 h 619308"/>
              <a:gd name="csX142" fmla="*/ 210968 w 894051"/>
              <a:gd name="csY142" fmla="*/ 200726 h 619308"/>
              <a:gd name="csX143" fmla="*/ 213014 w 894051"/>
              <a:gd name="csY143" fmla="*/ 202996 h 619308"/>
              <a:gd name="csX144" fmla="*/ 211861 w 894051"/>
              <a:gd name="csY144" fmla="*/ 223125 h 619308"/>
              <a:gd name="csX145" fmla="*/ 191732 w 894051"/>
              <a:gd name="csY145" fmla="*/ 221972 h 619308"/>
              <a:gd name="csX146" fmla="*/ 208214 w 894051"/>
              <a:gd name="csY146" fmla="*/ 260406 h 619308"/>
              <a:gd name="csX147" fmla="*/ 220939 w 894051"/>
              <a:gd name="csY147" fmla="*/ 244779 h 619308"/>
              <a:gd name="csX148" fmla="*/ 236566 w 894051"/>
              <a:gd name="csY148" fmla="*/ 257504 h 619308"/>
              <a:gd name="csX149" fmla="*/ 237124 w 894051"/>
              <a:gd name="csY149" fmla="*/ 267624 h 619308"/>
              <a:gd name="csX150" fmla="*/ 208213 w 894051"/>
              <a:gd name="csY150" fmla="*/ 337424 h 619308"/>
              <a:gd name="csX151" fmla="*/ 138413 w 894051"/>
              <a:gd name="csY151" fmla="*/ 366335 h 619308"/>
              <a:gd name="csX152" fmla="*/ 68613 w 894051"/>
              <a:gd name="csY152" fmla="*/ 337424 h 619308"/>
              <a:gd name="csX153" fmla="*/ 39703 w 894051"/>
              <a:gd name="csY153" fmla="*/ 267624 h 619308"/>
              <a:gd name="csX154" fmla="*/ 68613 w 894051"/>
              <a:gd name="csY154" fmla="*/ 197824 h 619308"/>
              <a:gd name="csX155" fmla="*/ 138413 w 894051"/>
              <a:gd name="csY155" fmla="*/ 168914 h 619308"/>
              <a:gd name="csX156" fmla="*/ 150282 w 894051"/>
              <a:gd name="csY156" fmla="*/ 169621 h 619308"/>
              <a:gd name="csX157" fmla="*/ 150692 w 894051"/>
              <a:gd name="csY157" fmla="*/ 169695 h 619308"/>
              <a:gd name="csX158" fmla="*/ 161928 w 894051"/>
              <a:gd name="csY158" fmla="*/ 171779 h 619308"/>
              <a:gd name="csX159" fmla="*/ 172421 w 894051"/>
              <a:gd name="csY159" fmla="*/ 188968 h 619308"/>
              <a:gd name="csX160" fmla="*/ 155231 w 894051"/>
              <a:gd name="csY160" fmla="*/ 199461 h 619308"/>
              <a:gd name="csX161" fmla="*/ 147306 w 894051"/>
              <a:gd name="csY161" fmla="*/ 198047 h 619308"/>
              <a:gd name="csX162" fmla="*/ 146860 w 894051"/>
              <a:gd name="csY162" fmla="*/ 197973 h 619308"/>
              <a:gd name="csX163" fmla="*/ 138451 w 894051"/>
              <a:gd name="csY163" fmla="*/ 197489 h 619308"/>
              <a:gd name="csX164" fmla="*/ 88854 w 894051"/>
              <a:gd name="csY164" fmla="*/ 218027 h 619308"/>
              <a:gd name="csX165" fmla="*/ 68317 w 894051"/>
              <a:gd name="csY165" fmla="*/ 267624 h 619308"/>
              <a:gd name="csX166" fmla="*/ 88854 w 894051"/>
              <a:gd name="csY166" fmla="*/ 317220 h 619308"/>
              <a:gd name="csX167" fmla="*/ 138451 w 894051"/>
              <a:gd name="csY167" fmla="*/ 337758 h 619308"/>
              <a:gd name="csX168" fmla="*/ 188048 w 894051"/>
              <a:gd name="csY168" fmla="*/ 317220 h 619308"/>
              <a:gd name="csX169" fmla="*/ 208585 w 894051"/>
              <a:gd name="csY169" fmla="*/ 267624 h 619308"/>
              <a:gd name="csX170" fmla="*/ 208288 w 894051"/>
              <a:gd name="csY170" fmla="*/ 260406 h 619308"/>
              <a:gd name="csX171" fmla="*/ 216028 w 894051"/>
              <a:gd name="csY171" fmla="*/ 447525 h 619308"/>
              <a:gd name="csX172" fmla="*/ 138377 w 894051"/>
              <a:gd name="csY172" fmla="*/ 415415 h 619308"/>
              <a:gd name="csX173" fmla="*/ 60727 w 894051"/>
              <a:gd name="csY173" fmla="*/ 447562 h 619308"/>
              <a:gd name="csX174" fmla="*/ 28580 w 894051"/>
              <a:gd name="csY174" fmla="*/ 525213 h 619308"/>
              <a:gd name="csX175" fmla="*/ 91199 w 894051"/>
              <a:gd name="csY175" fmla="*/ 585004 h 619308"/>
              <a:gd name="csX176" fmla="*/ 138377 w 894051"/>
              <a:gd name="csY176" fmla="*/ 590734 h 619308"/>
              <a:gd name="csX177" fmla="*/ 185556 w 894051"/>
              <a:gd name="csY177" fmla="*/ 584967 h 619308"/>
              <a:gd name="csX178" fmla="*/ 248175 w 894051"/>
              <a:gd name="csY178" fmla="*/ 525175 h 619308"/>
              <a:gd name="csX179" fmla="*/ 216065 w 894051"/>
              <a:gd name="csY179" fmla="*/ 447525 h 619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</a:cxnLst>
            <a:rect l="l" t="t" r="r" b="b"/>
            <a:pathLst>
              <a:path w="894051" h="619308">
                <a:moveTo>
                  <a:pt x="138406" y="386801"/>
                </a:moveTo>
                <a:cubicBezTo>
                  <a:pt x="176543" y="386801"/>
                  <a:pt x="211145" y="402279"/>
                  <a:pt x="236189" y="427320"/>
                </a:cubicBezTo>
                <a:lnTo>
                  <a:pt x="236264" y="427394"/>
                </a:lnTo>
                <a:cubicBezTo>
                  <a:pt x="261267" y="452471"/>
                  <a:pt x="276745" y="487000"/>
                  <a:pt x="276745" y="525140"/>
                </a:cubicBezTo>
                <a:cubicBezTo>
                  <a:pt x="276745" y="571164"/>
                  <a:pt x="239873" y="600223"/>
                  <a:pt x="192695" y="612502"/>
                </a:cubicBezTo>
                <a:cubicBezTo>
                  <a:pt x="175393" y="617004"/>
                  <a:pt x="156790" y="619274"/>
                  <a:pt x="138373" y="619274"/>
                </a:cubicBezTo>
                <a:cubicBezTo>
                  <a:pt x="119955" y="619274"/>
                  <a:pt x="101352" y="617004"/>
                  <a:pt x="84051" y="612502"/>
                </a:cubicBezTo>
                <a:cubicBezTo>
                  <a:pt x="36872" y="600223"/>
                  <a:pt x="0" y="571165"/>
                  <a:pt x="0" y="525140"/>
                </a:cubicBezTo>
                <a:cubicBezTo>
                  <a:pt x="0" y="487002"/>
                  <a:pt x="15515" y="452400"/>
                  <a:pt x="40556" y="427356"/>
                </a:cubicBezTo>
                <a:cubicBezTo>
                  <a:pt x="65559" y="402278"/>
                  <a:pt x="100161" y="386800"/>
                  <a:pt x="138339" y="386800"/>
                </a:cubicBezTo>
                <a:close/>
                <a:moveTo>
                  <a:pt x="601340" y="0"/>
                </a:moveTo>
                <a:cubicBezTo>
                  <a:pt x="628613" y="0"/>
                  <a:pt x="653281" y="11051"/>
                  <a:pt x="671140" y="28911"/>
                </a:cubicBezTo>
                <a:cubicBezTo>
                  <a:pt x="688999" y="46770"/>
                  <a:pt x="700050" y="71476"/>
                  <a:pt x="700050" y="98711"/>
                </a:cubicBezTo>
                <a:cubicBezTo>
                  <a:pt x="700050" y="125946"/>
                  <a:pt x="688999" y="150614"/>
                  <a:pt x="671140" y="168474"/>
                </a:cubicBezTo>
                <a:cubicBezTo>
                  <a:pt x="653281" y="186408"/>
                  <a:pt x="628575" y="197458"/>
                  <a:pt x="601340" y="197458"/>
                </a:cubicBezTo>
                <a:cubicBezTo>
                  <a:pt x="574105" y="197458"/>
                  <a:pt x="549436" y="186408"/>
                  <a:pt x="531577" y="168548"/>
                </a:cubicBezTo>
                <a:cubicBezTo>
                  <a:pt x="513643" y="150614"/>
                  <a:pt x="502592" y="125946"/>
                  <a:pt x="502592" y="98748"/>
                </a:cubicBezTo>
                <a:cubicBezTo>
                  <a:pt x="502592" y="71475"/>
                  <a:pt x="513643" y="46807"/>
                  <a:pt x="531503" y="28948"/>
                </a:cubicBezTo>
                <a:lnTo>
                  <a:pt x="532358" y="28129"/>
                </a:lnTo>
                <a:cubicBezTo>
                  <a:pt x="550143" y="10717"/>
                  <a:pt x="574514" y="1"/>
                  <a:pt x="601340" y="1"/>
                </a:cubicBezTo>
                <a:close/>
                <a:moveTo>
                  <a:pt x="650937" y="49113"/>
                </a:moveTo>
                <a:cubicBezTo>
                  <a:pt x="638249" y="36426"/>
                  <a:pt x="620687" y="28575"/>
                  <a:pt x="601340" y="28575"/>
                </a:cubicBezTo>
                <a:cubicBezTo>
                  <a:pt x="582290" y="28575"/>
                  <a:pt x="564989" y="36166"/>
                  <a:pt x="552376" y="48444"/>
                </a:cubicBezTo>
                <a:lnTo>
                  <a:pt x="551743" y="49113"/>
                </a:lnTo>
                <a:cubicBezTo>
                  <a:pt x="539056" y="61801"/>
                  <a:pt x="531205" y="79363"/>
                  <a:pt x="531205" y="98710"/>
                </a:cubicBezTo>
                <a:cubicBezTo>
                  <a:pt x="531205" y="118095"/>
                  <a:pt x="539019" y="135657"/>
                  <a:pt x="551706" y="148344"/>
                </a:cubicBezTo>
                <a:cubicBezTo>
                  <a:pt x="564393" y="161031"/>
                  <a:pt x="581955" y="168845"/>
                  <a:pt x="601340" y="168845"/>
                </a:cubicBezTo>
                <a:cubicBezTo>
                  <a:pt x="620724" y="168845"/>
                  <a:pt x="638249" y="160994"/>
                  <a:pt x="650936" y="148307"/>
                </a:cubicBezTo>
                <a:cubicBezTo>
                  <a:pt x="663624" y="135657"/>
                  <a:pt x="671474" y="118094"/>
                  <a:pt x="671474" y="98710"/>
                </a:cubicBezTo>
                <a:cubicBezTo>
                  <a:pt x="671474" y="79325"/>
                  <a:pt x="663624" y="61801"/>
                  <a:pt x="650936" y="49113"/>
                </a:cubicBezTo>
                <a:close/>
                <a:moveTo>
                  <a:pt x="292711" y="0"/>
                </a:moveTo>
                <a:cubicBezTo>
                  <a:pt x="319947" y="0"/>
                  <a:pt x="344614" y="11051"/>
                  <a:pt x="362474" y="28911"/>
                </a:cubicBezTo>
                <a:cubicBezTo>
                  <a:pt x="380407" y="46770"/>
                  <a:pt x="391458" y="71476"/>
                  <a:pt x="391458" y="98711"/>
                </a:cubicBezTo>
                <a:cubicBezTo>
                  <a:pt x="391458" y="125946"/>
                  <a:pt x="380407" y="150614"/>
                  <a:pt x="362548" y="168474"/>
                </a:cubicBezTo>
                <a:cubicBezTo>
                  <a:pt x="344689" y="186408"/>
                  <a:pt x="319983" y="197458"/>
                  <a:pt x="292748" y="197458"/>
                </a:cubicBezTo>
                <a:cubicBezTo>
                  <a:pt x="265475" y="197458"/>
                  <a:pt x="240807" y="186408"/>
                  <a:pt x="222948" y="168548"/>
                </a:cubicBezTo>
                <a:lnTo>
                  <a:pt x="222129" y="167692"/>
                </a:lnTo>
                <a:cubicBezTo>
                  <a:pt x="204717" y="149907"/>
                  <a:pt x="194001" y="125537"/>
                  <a:pt x="194001" y="98710"/>
                </a:cubicBezTo>
                <a:cubicBezTo>
                  <a:pt x="194001" y="71438"/>
                  <a:pt x="205052" y="46770"/>
                  <a:pt x="222911" y="28910"/>
                </a:cubicBezTo>
                <a:cubicBezTo>
                  <a:pt x="240771" y="11051"/>
                  <a:pt x="265477" y="0"/>
                  <a:pt x="292711" y="0"/>
                </a:cubicBezTo>
                <a:close/>
                <a:moveTo>
                  <a:pt x="342345" y="49113"/>
                </a:moveTo>
                <a:cubicBezTo>
                  <a:pt x="329694" y="36426"/>
                  <a:pt x="312095" y="28575"/>
                  <a:pt x="292711" y="28575"/>
                </a:cubicBezTo>
                <a:cubicBezTo>
                  <a:pt x="273325" y="28575"/>
                  <a:pt x="255801" y="36426"/>
                  <a:pt x="243114" y="49113"/>
                </a:cubicBezTo>
                <a:cubicBezTo>
                  <a:pt x="230427" y="61801"/>
                  <a:pt x="222576" y="79363"/>
                  <a:pt x="222576" y="98710"/>
                </a:cubicBezTo>
                <a:cubicBezTo>
                  <a:pt x="222576" y="117760"/>
                  <a:pt x="230167" y="135061"/>
                  <a:pt x="242407" y="147674"/>
                </a:cubicBezTo>
                <a:lnTo>
                  <a:pt x="243077" y="148307"/>
                </a:lnTo>
                <a:cubicBezTo>
                  <a:pt x="255764" y="160994"/>
                  <a:pt x="273327" y="168844"/>
                  <a:pt x="292674" y="168844"/>
                </a:cubicBezTo>
                <a:cubicBezTo>
                  <a:pt x="312059" y="168844"/>
                  <a:pt x="329620" y="160994"/>
                  <a:pt x="342270" y="148307"/>
                </a:cubicBezTo>
                <a:cubicBezTo>
                  <a:pt x="354958" y="135656"/>
                  <a:pt x="362808" y="118094"/>
                  <a:pt x="362808" y="98710"/>
                </a:cubicBezTo>
                <a:cubicBezTo>
                  <a:pt x="362808" y="79325"/>
                  <a:pt x="354958" y="61801"/>
                  <a:pt x="342270" y="49113"/>
                </a:cubicBezTo>
                <a:close/>
                <a:moveTo>
                  <a:pt x="857142" y="483091"/>
                </a:moveTo>
                <a:cubicBezTo>
                  <a:pt x="854128" y="475836"/>
                  <a:pt x="857589" y="467502"/>
                  <a:pt x="864844" y="464451"/>
                </a:cubicBezTo>
                <a:cubicBezTo>
                  <a:pt x="872099" y="461437"/>
                  <a:pt x="880434" y="464897"/>
                  <a:pt x="883485" y="472153"/>
                </a:cubicBezTo>
                <a:cubicBezTo>
                  <a:pt x="886945" y="480487"/>
                  <a:pt x="889624" y="489231"/>
                  <a:pt x="891410" y="498086"/>
                </a:cubicBezTo>
                <a:lnTo>
                  <a:pt x="891521" y="498645"/>
                </a:lnTo>
                <a:cubicBezTo>
                  <a:pt x="893196" y="507277"/>
                  <a:pt x="894051" y="516131"/>
                  <a:pt x="894051" y="525174"/>
                </a:cubicBezTo>
                <a:cubicBezTo>
                  <a:pt x="894051" y="571198"/>
                  <a:pt x="857179" y="600257"/>
                  <a:pt x="810001" y="612536"/>
                </a:cubicBezTo>
                <a:cubicBezTo>
                  <a:pt x="792700" y="617038"/>
                  <a:pt x="774096" y="619308"/>
                  <a:pt x="755679" y="619308"/>
                </a:cubicBezTo>
                <a:cubicBezTo>
                  <a:pt x="737261" y="619308"/>
                  <a:pt x="718658" y="617038"/>
                  <a:pt x="701357" y="612536"/>
                </a:cubicBezTo>
                <a:cubicBezTo>
                  <a:pt x="654178" y="600257"/>
                  <a:pt x="617306" y="571199"/>
                  <a:pt x="617306" y="525174"/>
                </a:cubicBezTo>
                <a:cubicBezTo>
                  <a:pt x="617306" y="487036"/>
                  <a:pt x="632821" y="452434"/>
                  <a:pt x="657862" y="427390"/>
                </a:cubicBezTo>
                <a:cubicBezTo>
                  <a:pt x="682865" y="402312"/>
                  <a:pt x="717467" y="386834"/>
                  <a:pt x="755645" y="386834"/>
                </a:cubicBezTo>
                <a:cubicBezTo>
                  <a:pt x="764315" y="386834"/>
                  <a:pt x="772947" y="387690"/>
                  <a:pt x="781355" y="389253"/>
                </a:cubicBezTo>
                <a:cubicBezTo>
                  <a:pt x="789950" y="390890"/>
                  <a:pt x="798284" y="393271"/>
                  <a:pt x="806173" y="396397"/>
                </a:cubicBezTo>
                <a:cubicBezTo>
                  <a:pt x="813502" y="399262"/>
                  <a:pt x="817111" y="407559"/>
                  <a:pt x="814247" y="414851"/>
                </a:cubicBezTo>
                <a:cubicBezTo>
                  <a:pt x="811382" y="422181"/>
                  <a:pt x="803084" y="425790"/>
                  <a:pt x="795792" y="422925"/>
                </a:cubicBezTo>
                <a:cubicBezTo>
                  <a:pt x="789504" y="420470"/>
                  <a:pt x="782881" y="418535"/>
                  <a:pt x="776109" y="417270"/>
                </a:cubicBezTo>
                <a:cubicBezTo>
                  <a:pt x="769635" y="416042"/>
                  <a:pt x="762753" y="415372"/>
                  <a:pt x="755609" y="415372"/>
                </a:cubicBezTo>
                <a:cubicBezTo>
                  <a:pt x="725285" y="415372"/>
                  <a:pt x="697826" y="427651"/>
                  <a:pt x="677958" y="447519"/>
                </a:cubicBezTo>
                <a:cubicBezTo>
                  <a:pt x="658053" y="467313"/>
                  <a:pt x="645811" y="494772"/>
                  <a:pt x="645811" y="525170"/>
                </a:cubicBezTo>
                <a:cubicBezTo>
                  <a:pt x="645811" y="555754"/>
                  <a:pt x="673270" y="575808"/>
                  <a:pt x="708431" y="584961"/>
                </a:cubicBezTo>
                <a:cubicBezTo>
                  <a:pt x="723165" y="588793"/>
                  <a:pt x="739275" y="590691"/>
                  <a:pt x="755609" y="590691"/>
                </a:cubicBezTo>
                <a:cubicBezTo>
                  <a:pt x="771942" y="590691"/>
                  <a:pt x="788091" y="588756"/>
                  <a:pt x="802787" y="584924"/>
                </a:cubicBezTo>
                <a:cubicBezTo>
                  <a:pt x="837948" y="575771"/>
                  <a:pt x="865406" y="555716"/>
                  <a:pt x="865406" y="525133"/>
                </a:cubicBezTo>
                <a:cubicBezTo>
                  <a:pt x="865406" y="517914"/>
                  <a:pt x="864737" y="510882"/>
                  <a:pt x="863397" y="504148"/>
                </a:cubicBezTo>
                <a:lnTo>
                  <a:pt x="863285" y="503664"/>
                </a:lnTo>
                <a:cubicBezTo>
                  <a:pt x="861872" y="496446"/>
                  <a:pt x="859751" y="489563"/>
                  <a:pt x="857072" y="483088"/>
                </a:cubicBezTo>
                <a:close/>
                <a:moveTo>
                  <a:pt x="831544" y="445772"/>
                </a:moveTo>
                <a:cubicBezTo>
                  <a:pt x="825926" y="440266"/>
                  <a:pt x="825851" y="431225"/>
                  <a:pt x="831358" y="425643"/>
                </a:cubicBezTo>
                <a:cubicBezTo>
                  <a:pt x="836865" y="420025"/>
                  <a:pt x="845905" y="419950"/>
                  <a:pt x="851487" y="425457"/>
                </a:cubicBezTo>
                <a:lnTo>
                  <a:pt x="853682" y="427615"/>
                </a:lnTo>
                <a:cubicBezTo>
                  <a:pt x="859300" y="433122"/>
                  <a:pt x="859375" y="442163"/>
                  <a:pt x="853868" y="447744"/>
                </a:cubicBezTo>
                <a:cubicBezTo>
                  <a:pt x="848362" y="453362"/>
                  <a:pt x="839321" y="453437"/>
                  <a:pt x="833739" y="447930"/>
                </a:cubicBezTo>
                <a:close/>
                <a:moveTo>
                  <a:pt x="447048" y="386836"/>
                </a:moveTo>
                <a:cubicBezTo>
                  <a:pt x="485185" y="386836"/>
                  <a:pt x="519788" y="402315"/>
                  <a:pt x="544832" y="427355"/>
                </a:cubicBezTo>
                <a:lnTo>
                  <a:pt x="544906" y="427429"/>
                </a:lnTo>
                <a:cubicBezTo>
                  <a:pt x="569909" y="452507"/>
                  <a:pt x="585387" y="487035"/>
                  <a:pt x="585387" y="525175"/>
                </a:cubicBezTo>
                <a:cubicBezTo>
                  <a:pt x="585387" y="571200"/>
                  <a:pt x="548515" y="600258"/>
                  <a:pt x="501337" y="612537"/>
                </a:cubicBezTo>
                <a:cubicBezTo>
                  <a:pt x="484036" y="617039"/>
                  <a:pt x="465432" y="619309"/>
                  <a:pt x="447015" y="619309"/>
                </a:cubicBezTo>
                <a:cubicBezTo>
                  <a:pt x="428597" y="619309"/>
                  <a:pt x="409994" y="617039"/>
                  <a:pt x="392693" y="612537"/>
                </a:cubicBezTo>
                <a:cubicBezTo>
                  <a:pt x="345515" y="600258"/>
                  <a:pt x="308642" y="571201"/>
                  <a:pt x="308642" y="525175"/>
                </a:cubicBezTo>
                <a:cubicBezTo>
                  <a:pt x="308642" y="487038"/>
                  <a:pt x="324158" y="452435"/>
                  <a:pt x="349198" y="427391"/>
                </a:cubicBezTo>
                <a:cubicBezTo>
                  <a:pt x="374201" y="402314"/>
                  <a:pt x="408803" y="386836"/>
                  <a:pt x="446982" y="386836"/>
                </a:cubicBezTo>
                <a:close/>
                <a:moveTo>
                  <a:pt x="524699" y="447521"/>
                </a:moveTo>
                <a:cubicBezTo>
                  <a:pt x="504868" y="427690"/>
                  <a:pt x="477409" y="415411"/>
                  <a:pt x="447048" y="415411"/>
                </a:cubicBezTo>
                <a:cubicBezTo>
                  <a:pt x="416724" y="415411"/>
                  <a:pt x="389266" y="427690"/>
                  <a:pt x="369397" y="447558"/>
                </a:cubicBezTo>
                <a:cubicBezTo>
                  <a:pt x="349492" y="467352"/>
                  <a:pt x="337251" y="494811"/>
                  <a:pt x="337251" y="525209"/>
                </a:cubicBezTo>
                <a:cubicBezTo>
                  <a:pt x="337251" y="555793"/>
                  <a:pt x="364709" y="575848"/>
                  <a:pt x="399870" y="585000"/>
                </a:cubicBezTo>
                <a:cubicBezTo>
                  <a:pt x="414604" y="588832"/>
                  <a:pt x="430715" y="590730"/>
                  <a:pt x="447048" y="590730"/>
                </a:cubicBezTo>
                <a:cubicBezTo>
                  <a:pt x="463382" y="590730"/>
                  <a:pt x="479530" y="588795"/>
                  <a:pt x="494226" y="584963"/>
                </a:cubicBezTo>
                <a:cubicBezTo>
                  <a:pt x="529387" y="575810"/>
                  <a:pt x="556846" y="555756"/>
                  <a:pt x="556846" y="525172"/>
                </a:cubicBezTo>
                <a:cubicBezTo>
                  <a:pt x="556846" y="494811"/>
                  <a:pt x="544567" y="467352"/>
                  <a:pt x="524736" y="447521"/>
                </a:cubicBezTo>
                <a:close/>
                <a:moveTo>
                  <a:pt x="755680" y="168915"/>
                </a:moveTo>
                <a:cubicBezTo>
                  <a:pt x="782953" y="168915"/>
                  <a:pt x="807621" y="179966"/>
                  <a:pt x="825480" y="197825"/>
                </a:cubicBezTo>
                <a:cubicBezTo>
                  <a:pt x="843340" y="215685"/>
                  <a:pt x="854391" y="240390"/>
                  <a:pt x="854391" y="267625"/>
                </a:cubicBezTo>
                <a:cubicBezTo>
                  <a:pt x="854391" y="294898"/>
                  <a:pt x="843340" y="319566"/>
                  <a:pt x="825480" y="337425"/>
                </a:cubicBezTo>
                <a:cubicBezTo>
                  <a:pt x="807621" y="355285"/>
                  <a:pt x="782915" y="366336"/>
                  <a:pt x="755680" y="366336"/>
                </a:cubicBezTo>
                <a:cubicBezTo>
                  <a:pt x="728407" y="366336"/>
                  <a:pt x="703739" y="355285"/>
                  <a:pt x="685880" y="337425"/>
                </a:cubicBezTo>
                <a:cubicBezTo>
                  <a:pt x="668021" y="319566"/>
                  <a:pt x="656970" y="294860"/>
                  <a:pt x="656970" y="267625"/>
                </a:cubicBezTo>
                <a:cubicBezTo>
                  <a:pt x="656970" y="240352"/>
                  <a:pt x="668021" y="215685"/>
                  <a:pt x="685880" y="197825"/>
                </a:cubicBezTo>
                <a:cubicBezTo>
                  <a:pt x="703739" y="179966"/>
                  <a:pt x="728445" y="168915"/>
                  <a:pt x="755680" y="168915"/>
                </a:cubicBezTo>
                <a:close/>
                <a:moveTo>
                  <a:pt x="805277" y="218028"/>
                </a:moveTo>
                <a:cubicBezTo>
                  <a:pt x="792589" y="205340"/>
                  <a:pt x="775027" y="197490"/>
                  <a:pt x="755680" y="197490"/>
                </a:cubicBezTo>
                <a:cubicBezTo>
                  <a:pt x="736295" y="197490"/>
                  <a:pt x="718771" y="205341"/>
                  <a:pt x="706083" y="218028"/>
                </a:cubicBezTo>
                <a:cubicBezTo>
                  <a:pt x="693396" y="230715"/>
                  <a:pt x="685546" y="248277"/>
                  <a:pt x="685546" y="267624"/>
                </a:cubicBezTo>
                <a:cubicBezTo>
                  <a:pt x="685546" y="287010"/>
                  <a:pt x="693396" y="304534"/>
                  <a:pt x="706083" y="317221"/>
                </a:cubicBezTo>
                <a:cubicBezTo>
                  <a:pt x="718770" y="329908"/>
                  <a:pt x="736333" y="337759"/>
                  <a:pt x="755680" y="337759"/>
                </a:cubicBezTo>
                <a:cubicBezTo>
                  <a:pt x="775065" y="337759"/>
                  <a:pt x="792589" y="329908"/>
                  <a:pt x="805277" y="317221"/>
                </a:cubicBezTo>
                <a:cubicBezTo>
                  <a:pt x="817964" y="304534"/>
                  <a:pt x="825815" y="286972"/>
                  <a:pt x="825815" y="267624"/>
                </a:cubicBezTo>
                <a:cubicBezTo>
                  <a:pt x="825815" y="248239"/>
                  <a:pt x="817964" y="230715"/>
                  <a:pt x="805277" y="218028"/>
                </a:cubicBezTo>
                <a:close/>
                <a:moveTo>
                  <a:pt x="447051" y="168915"/>
                </a:moveTo>
                <a:cubicBezTo>
                  <a:pt x="474324" y="168915"/>
                  <a:pt x="499029" y="179966"/>
                  <a:pt x="516851" y="197825"/>
                </a:cubicBezTo>
                <a:cubicBezTo>
                  <a:pt x="534711" y="215685"/>
                  <a:pt x="545761" y="240390"/>
                  <a:pt x="545761" y="267625"/>
                </a:cubicBezTo>
                <a:cubicBezTo>
                  <a:pt x="545761" y="294898"/>
                  <a:pt x="534711" y="319566"/>
                  <a:pt x="516851" y="337425"/>
                </a:cubicBezTo>
                <a:lnTo>
                  <a:pt x="515995" y="338244"/>
                </a:lnTo>
                <a:cubicBezTo>
                  <a:pt x="498210" y="355657"/>
                  <a:pt x="473840" y="366372"/>
                  <a:pt x="447013" y="366372"/>
                </a:cubicBezTo>
                <a:cubicBezTo>
                  <a:pt x="419741" y="366372"/>
                  <a:pt x="395073" y="355321"/>
                  <a:pt x="377213" y="337462"/>
                </a:cubicBezTo>
                <a:cubicBezTo>
                  <a:pt x="359354" y="319603"/>
                  <a:pt x="348303" y="294897"/>
                  <a:pt x="348303" y="267662"/>
                </a:cubicBezTo>
                <a:cubicBezTo>
                  <a:pt x="348303" y="240389"/>
                  <a:pt x="359354" y="215721"/>
                  <a:pt x="377213" y="197862"/>
                </a:cubicBezTo>
                <a:cubicBezTo>
                  <a:pt x="395073" y="180002"/>
                  <a:pt x="419779" y="168951"/>
                  <a:pt x="447013" y="168951"/>
                </a:cubicBezTo>
                <a:close/>
                <a:moveTo>
                  <a:pt x="496648" y="218028"/>
                </a:moveTo>
                <a:cubicBezTo>
                  <a:pt x="483960" y="205340"/>
                  <a:pt x="466398" y="197490"/>
                  <a:pt x="447051" y="197490"/>
                </a:cubicBezTo>
                <a:cubicBezTo>
                  <a:pt x="427666" y="197490"/>
                  <a:pt x="410142" y="205341"/>
                  <a:pt x="397454" y="218028"/>
                </a:cubicBezTo>
                <a:cubicBezTo>
                  <a:pt x="384767" y="230715"/>
                  <a:pt x="376917" y="248277"/>
                  <a:pt x="376917" y="267624"/>
                </a:cubicBezTo>
                <a:cubicBezTo>
                  <a:pt x="376917" y="287010"/>
                  <a:pt x="384767" y="304534"/>
                  <a:pt x="397454" y="317221"/>
                </a:cubicBezTo>
                <a:cubicBezTo>
                  <a:pt x="410141" y="329908"/>
                  <a:pt x="427704" y="337759"/>
                  <a:pt x="447051" y="337759"/>
                </a:cubicBezTo>
                <a:cubicBezTo>
                  <a:pt x="466101" y="337759"/>
                  <a:pt x="483402" y="330169"/>
                  <a:pt x="496015" y="317891"/>
                </a:cubicBezTo>
                <a:lnTo>
                  <a:pt x="496648" y="317221"/>
                </a:lnTo>
                <a:cubicBezTo>
                  <a:pt x="509335" y="304534"/>
                  <a:pt x="517186" y="286971"/>
                  <a:pt x="517186" y="267624"/>
                </a:cubicBezTo>
                <a:cubicBezTo>
                  <a:pt x="517186" y="248239"/>
                  <a:pt x="509335" y="230715"/>
                  <a:pt x="496648" y="218028"/>
                </a:cubicBezTo>
                <a:close/>
                <a:moveTo>
                  <a:pt x="189686" y="219702"/>
                </a:moveTo>
                <a:cubicBezTo>
                  <a:pt x="184439" y="213823"/>
                  <a:pt x="184960" y="204782"/>
                  <a:pt x="190839" y="199573"/>
                </a:cubicBezTo>
                <a:cubicBezTo>
                  <a:pt x="196718" y="194327"/>
                  <a:pt x="205759" y="194848"/>
                  <a:pt x="210968" y="200726"/>
                </a:cubicBezTo>
                <a:lnTo>
                  <a:pt x="213014" y="202996"/>
                </a:lnTo>
                <a:cubicBezTo>
                  <a:pt x="218261" y="208875"/>
                  <a:pt x="217740" y="217916"/>
                  <a:pt x="211861" y="223125"/>
                </a:cubicBezTo>
                <a:cubicBezTo>
                  <a:pt x="205982" y="228371"/>
                  <a:pt x="196941" y="227850"/>
                  <a:pt x="191732" y="221972"/>
                </a:cubicBezTo>
                <a:close/>
                <a:moveTo>
                  <a:pt x="208214" y="260406"/>
                </a:moveTo>
                <a:cubicBezTo>
                  <a:pt x="207396" y="252593"/>
                  <a:pt x="213126" y="245560"/>
                  <a:pt x="220939" y="244779"/>
                </a:cubicBezTo>
                <a:cubicBezTo>
                  <a:pt x="228752" y="243961"/>
                  <a:pt x="235785" y="249691"/>
                  <a:pt x="236566" y="257504"/>
                </a:cubicBezTo>
                <a:lnTo>
                  <a:pt x="237124" y="267624"/>
                </a:lnTo>
                <a:cubicBezTo>
                  <a:pt x="237124" y="294897"/>
                  <a:pt x="226073" y="319565"/>
                  <a:pt x="208213" y="337424"/>
                </a:cubicBezTo>
                <a:cubicBezTo>
                  <a:pt x="190354" y="355284"/>
                  <a:pt x="165648" y="366335"/>
                  <a:pt x="138413" y="366335"/>
                </a:cubicBezTo>
                <a:cubicBezTo>
                  <a:pt x="111140" y="366335"/>
                  <a:pt x="86473" y="355284"/>
                  <a:pt x="68613" y="337424"/>
                </a:cubicBezTo>
                <a:cubicBezTo>
                  <a:pt x="50754" y="319565"/>
                  <a:pt x="39703" y="294859"/>
                  <a:pt x="39703" y="267624"/>
                </a:cubicBezTo>
                <a:cubicBezTo>
                  <a:pt x="39703" y="240351"/>
                  <a:pt x="50754" y="215683"/>
                  <a:pt x="68613" y="197824"/>
                </a:cubicBezTo>
                <a:cubicBezTo>
                  <a:pt x="86473" y="179965"/>
                  <a:pt x="111178" y="168914"/>
                  <a:pt x="138413" y="168914"/>
                </a:cubicBezTo>
                <a:cubicBezTo>
                  <a:pt x="142357" y="168914"/>
                  <a:pt x="146376" y="169174"/>
                  <a:pt x="150282" y="169621"/>
                </a:cubicBezTo>
                <a:lnTo>
                  <a:pt x="150692" y="169695"/>
                </a:lnTo>
                <a:cubicBezTo>
                  <a:pt x="154338" y="170142"/>
                  <a:pt x="158096" y="170848"/>
                  <a:pt x="161928" y="171779"/>
                </a:cubicBezTo>
                <a:cubicBezTo>
                  <a:pt x="169556" y="173639"/>
                  <a:pt x="174244" y="181341"/>
                  <a:pt x="172421" y="188968"/>
                </a:cubicBezTo>
                <a:cubicBezTo>
                  <a:pt x="170561" y="196596"/>
                  <a:pt x="162859" y="201284"/>
                  <a:pt x="155231" y="199461"/>
                </a:cubicBezTo>
                <a:cubicBezTo>
                  <a:pt x="152813" y="198903"/>
                  <a:pt x="150171" y="198419"/>
                  <a:pt x="147306" y="198047"/>
                </a:cubicBezTo>
                <a:lnTo>
                  <a:pt x="146860" y="197973"/>
                </a:lnTo>
                <a:cubicBezTo>
                  <a:pt x="144181" y="197675"/>
                  <a:pt x="141353" y="197489"/>
                  <a:pt x="138451" y="197489"/>
                </a:cubicBezTo>
                <a:cubicBezTo>
                  <a:pt x="119066" y="197489"/>
                  <a:pt x="101542" y="205340"/>
                  <a:pt x="88854" y="218027"/>
                </a:cubicBezTo>
                <a:cubicBezTo>
                  <a:pt x="76167" y="230714"/>
                  <a:pt x="68317" y="248276"/>
                  <a:pt x="68317" y="267624"/>
                </a:cubicBezTo>
                <a:cubicBezTo>
                  <a:pt x="68317" y="287009"/>
                  <a:pt x="76167" y="304533"/>
                  <a:pt x="88854" y="317220"/>
                </a:cubicBezTo>
                <a:cubicBezTo>
                  <a:pt x="101542" y="329908"/>
                  <a:pt x="119104" y="337758"/>
                  <a:pt x="138451" y="337758"/>
                </a:cubicBezTo>
                <a:cubicBezTo>
                  <a:pt x="157836" y="337758"/>
                  <a:pt x="175360" y="329907"/>
                  <a:pt x="188048" y="317220"/>
                </a:cubicBezTo>
                <a:cubicBezTo>
                  <a:pt x="200735" y="304533"/>
                  <a:pt x="208585" y="286971"/>
                  <a:pt x="208585" y="267624"/>
                </a:cubicBezTo>
                <a:lnTo>
                  <a:pt x="208288" y="260406"/>
                </a:lnTo>
                <a:close/>
                <a:moveTo>
                  <a:pt x="216028" y="447525"/>
                </a:moveTo>
                <a:cubicBezTo>
                  <a:pt x="196197" y="427694"/>
                  <a:pt x="168738" y="415415"/>
                  <a:pt x="138377" y="415415"/>
                </a:cubicBezTo>
                <a:cubicBezTo>
                  <a:pt x="108053" y="415415"/>
                  <a:pt x="80595" y="427694"/>
                  <a:pt x="60727" y="447562"/>
                </a:cubicBezTo>
                <a:cubicBezTo>
                  <a:pt x="40821" y="467356"/>
                  <a:pt x="28580" y="494814"/>
                  <a:pt x="28580" y="525213"/>
                </a:cubicBezTo>
                <a:cubicBezTo>
                  <a:pt x="28580" y="555796"/>
                  <a:pt x="56038" y="575851"/>
                  <a:pt x="91199" y="585004"/>
                </a:cubicBezTo>
                <a:cubicBezTo>
                  <a:pt x="105933" y="588836"/>
                  <a:pt x="122044" y="590734"/>
                  <a:pt x="138377" y="590734"/>
                </a:cubicBezTo>
                <a:cubicBezTo>
                  <a:pt x="154711" y="590734"/>
                  <a:pt x="170859" y="588799"/>
                  <a:pt x="185556" y="584967"/>
                </a:cubicBezTo>
                <a:cubicBezTo>
                  <a:pt x="220716" y="575814"/>
                  <a:pt x="248175" y="555759"/>
                  <a:pt x="248175" y="525175"/>
                </a:cubicBezTo>
                <a:cubicBezTo>
                  <a:pt x="248175" y="494814"/>
                  <a:pt x="235896" y="467356"/>
                  <a:pt x="216065" y="44752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1A478B"/>
              </a:solidFill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4DF364E1-B3EC-01BF-646D-6630763246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74F4825-2898-2247-E210-35C44D739EC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Quienes Somos</a:t>
            </a:r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id="{A4D9D419-017E-7CA9-1616-D24D2F01B94B}"/>
              </a:ext>
            </a:extLst>
          </p:cNvPr>
          <p:cNvSpPr/>
          <p:nvPr/>
        </p:nvSpPr>
        <p:spPr>
          <a:xfrm>
            <a:off x="1406237" y="1685732"/>
            <a:ext cx="787615" cy="771802"/>
          </a:xfrm>
          <a:custGeom>
            <a:avLst/>
            <a:gdLst>
              <a:gd name="csX0" fmla="*/ 650009 w 762000"/>
              <a:gd name="csY0" fmla="*/ 608667 h 762000"/>
              <a:gd name="csX1" fmla="*/ 564731 w 762000"/>
              <a:gd name="csY1" fmla="*/ 579087 h 762000"/>
              <a:gd name="csX2" fmla="*/ 535188 w 762000"/>
              <a:gd name="csY2" fmla="*/ 647101 h 762000"/>
              <a:gd name="csX3" fmla="*/ 480754 w 762000"/>
              <a:gd name="csY3" fmla="*/ 719097 h 762000"/>
              <a:gd name="csX4" fmla="*/ 630183 w 762000"/>
              <a:gd name="csY4" fmla="*/ 630209 h 762000"/>
              <a:gd name="csX5" fmla="*/ 650014 w 762000"/>
              <a:gd name="csY5" fmla="*/ 608667 h 762000"/>
              <a:gd name="csX6" fmla="*/ 281210 w 762000"/>
              <a:gd name="csY6" fmla="*/ 719099 h 762000"/>
              <a:gd name="csX7" fmla="*/ 226777 w 762000"/>
              <a:gd name="csY7" fmla="*/ 647104 h 762000"/>
              <a:gd name="csX8" fmla="*/ 197234 w 762000"/>
              <a:gd name="csY8" fmla="*/ 579090 h 762000"/>
              <a:gd name="csX9" fmla="*/ 111956 w 762000"/>
              <a:gd name="csY9" fmla="*/ 608669 h 762000"/>
              <a:gd name="csX10" fmla="*/ 131787 w 762000"/>
              <a:gd name="csY10" fmla="*/ 630175 h 762000"/>
              <a:gd name="csX11" fmla="*/ 281215 w 762000"/>
              <a:gd name="csY11" fmla="*/ 719099 h 762000"/>
              <a:gd name="csX12" fmla="*/ 94092 w 762000"/>
              <a:gd name="csY12" fmla="*/ 585711 h 762000"/>
              <a:gd name="csX13" fmla="*/ 28867 w 762000"/>
              <a:gd name="csY13" fmla="*/ 395288 h 762000"/>
              <a:gd name="csX14" fmla="*/ 166456 w 762000"/>
              <a:gd name="csY14" fmla="*/ 395288 h 762000"/>
              <a:gd name="csX15" fmla="*/ 188818 w 762000"/>
              <a:gd name="csY15" fmla="*/ 551860 h 762000"/>
              <a:gd name="csX16" fmla="*/ 94089 w 762000"/>
              <a:gd name="csY16" fmla="*/ 585718 h 762000"/>
              <a:gd name="csX17" fmla="*/ 28867 w 762000"/>
              <a:gd name="csY17" fmla="*/ 366713 h 762000"/>
              <a:gd name="csX18" fmla="*/ 166456 w 762000"/>
              <a:gd name="csY18" fmla="*/ 366713 h 762000"/>
              <a:gd name="csX19" fmla="*/ 188818 w 762000"/>
              <a:gd name="csY19" fmla="*/ 210141 h 762000"/>
              <a:gd name="csX20" fmla="*/ 94089 w 762000"/>
              <a:gd name="csY20" fmla="*/ 176282 h 762000"/>
              <a:gd name="csX21" fmla="*/ 28865 w 762000"/>
              <a:gd name="csY21" fmla="*/ 366706 h 762000"/>
              <a:gd name="csX22" fmla="*/ 111988 w 762000"/>
              <a:gd name="csY22" fmla="*/ 153333 h 762000"/>
              <a:gd name="csX23" fmla="*/ 131782 w 762000"/>
              <a:gd name="csY23" fmla="*/ 131828 h 762000"/>
              <a:gd name="csX24" fmla="*/ 281210 w 762000"/>
              <a:gd name="csY24" fmla="*/ 42941 h 762000"/>
              <a:gd name="csX25" fmla="*/ 226777 w 762000"/>
              <a:gd name="csY25" fmla="*/ 114936 h 762000"/>
              <a:gd name="csX26" fmla="*/ 197234 w 762000"/>
              <a:gd name="csY26" fmla="*/ 182950 h 762000"/>
              <a:gd name="csX27" fmla="*/ 111993 w 762000"/>
              <a:gd name="csY27" fmla="*/ 153333 h 762000"/>
              <a:gd name="csX28" fmla="*/ 480787 w 762000"/>
              <a:gd name="csY28" fmla="*/ 42901 h 762000"/>
              <a:gd name="csX29" fmla="*/ 535220 w 762000"/>
              <a:gd name="csY29" fmla="*/ 114896 h 762000"/>
              <a:gd name="csX30" fmla="*/ 564763 w 762000"/>
              <a:gd name="csY30" fmla="*/ 182910 h 762000"/>
              <a:gd name="csX31" fmla="*/ 650041 w 762000"/>
              <a:gd name="csY31" fmla="*/ 153331 h 762000"/>
              <a:gd name="csX32" fmla="*/ 630247 w 762000"/>
              <a:gd name="csY32" fmla="*/ 131825 h 762000"/>
              <a:gd name="csX33" fmla="*/ 480791 w 762000"/>
              <a:gd name="csY33" fmla="*/ 42901 h 762000"/>
              <a:gd name="csX34" fmla="*/ 667905 w 762000"/>
              <a:gd name="csY34" fmla="*/ 176289 h 762000"/>
              <a:gd name="csX35" fmla="*/ 733130 w 762000"/>
              <a:gd name="csY35" fmla="*/ 366713 h 762000"/>
              <a:gd name="csX36" fmla="*/ 595579 w 762000"/>
              <a:gd name="csY36" fmla="*/ 366713 h 762000"/>
              <a:gd name="csX37" fmla="*/ 573180 w 762000"/>
              <a:gd name="csY37" fmla="*/ 210141 h 762000"/>
              <a:gd name="csX38" fmla="*/ 667909 w 762000"/>
              <a:gd name="csY38" fmla="*/ 176282 h 762000"/>
              <a:gd name="csX39" fmla="*/ 733130 w 762000"/>
              <a:gd name="csY39" fmla="*/ 395288 h 762000"/>
              <a:gd name="csX40" fmla="*/ 667905 w 762000"/>
              <a:gd name="csY40" fmla="*/ 585711 h 762000"/>
              <a:gd name="csX41" fmla="*/ 573176 w 762000"/>
              <a:gd name="csY41" fmla="*/ 551853 h 762000"/>
              <a:gd name="csX42" fmla="*/ 595538 w 762000"/>
              <a:gd name="csY42" fmla="*/ 395281 h 762000"/>
              <a:gd name="csX43" fmla="*/ 381000 w 762000"/>
              <a:gd name="csY43" fmla="*/ 0 h 762000"/>
              <a:gd name="csX44" fmla="*/ 650415 w 762000"/>
              <a:gd name="csY44" fmla="*/ 111585 h 762000"/>
              <a:gd name="csX45" fmla="*/ 762000 w 762000"/>
              <a:gd name="csY45" fmla="*/ 381000 h 762000"/>
              <a:gd name="csX46" fmla="*/ 650415 w 762000"/>
              <a:gd name="csY46" fmla="*/ 650415 h 762000"/>
              <a:gd name="csX47" fmla="*/ 381000 w 762000"/>
              <a:gd name="csY47" fmla="*/ 762000 h 762000"/>
              <a:gd name="csX48" fmla="*/ 111585 w 762000"/>
              <a:gd name="csY48" fmla="*/ 650415 h 762000"/>
              <a:gd name="csX49" fmla="*/ 0 w 762000"/>
              <a:gd name="csY49" fmla="*/ 381000 h 762000"/>
              <a:gd name="csX50" fmla="*/ 111585 w 762000"/>
              <a:gd name="csY50" fmla="*/ 111585 h 762000"/>
              <a:gd name="csX51" fmla="*/ 381000 w 762000"/>
              <a:gd name="csY51" fmla="*/ 0 h 762000"/>
              <a:gd name="csX52" fmla="*/ 395288 w 762000"/>
              <a:gd name="csY52" fmla="*/ 29617 h 762000"/>
              <a:gd name="csX53" fmla="*/ 510216 w 762000"/>
              <a:gd name="csY53" fmla="*/ 128477 h 762000"/>
              <a:gd name="csX54" fmla="*/ 536782 w 762000"/>
              <a:gd name="csY54" fmla="*/ 189125 h 762000"/>
              <a:gd name="csX55" fmla="*/ 395288 w 762000"/>
              <a:gd name="csY55" fmla="*/ 203747 h 762000"/>
              <a:gd name="csX56" fmla="*/ 395288 w 762000"/>
              <a:gd name="csY56" fmla="*/ 232357 h 762000"/>
              <a:gd name="csX57" fmla="*/ 395288 w 762000"/>
              <a:gd name="csY57" fmla="*/ 366707 h 762000"/>
              <a:gd name="csX58" fmla="*/ 566957 w 762000"/>
              <a:gd name="csY58" fmla="*/ 366707 h 762000"/>
              <a:gd name="csX59" fmla="*/ 545340 w 762000"/>
              <a:gd name="csY59" fmla="*/ 216469 h 762000"/>
              <a:gd name="csX60" fmla="*/ 395283 w 762000"/>
              <a:gd name="csY60" fmla="*/ 232357 h 762000"/>
              <a:gd name="csX61" fmla="*/ 395288 w 762000"/>
              <a:gd name="csY61" fmla="*/ 395282 h 762000"/>
              <a:gd name="csX62" fmla="*/ 395288 w 762000"/>
              <a:gd name="csY62" fmla="*/ 529632 h 762000"/>
              <a:gd name="csX63" fmla="*/ 545382 w 762000"/>
              <a:gd name="csY63" fmla="*/ 545520 h 762000"/>
              <a:gd name="csX64" fmla="*/ 566999 w 762000"/>
              <a:gd name="csY64" fmla="*/ 395282 h 762000"/>
              <a:gd name="csX65" fmla="*/ 395288 w 762000"/>
              <a:gd name="csY65" fmla="*/ 558207 h 762000"/>
              <a:gd name="csX66" fmla="*/ 536781 w 762000"/>
              <a:gd name="csY66" fmla="*/ 572830 h 762000"/>
              <a:gd name="csX67" fmla="*/ 510215 w 762000"/>
              <a:gd name="csY67" fmla="*/ 633477 h 762000"/>
              <a:gd name="csX68" fmla="*/ 395287 w 762000"/>
              <a:gd name="csY68" fmla="*/ 732337 h 762000"/>
              <a:gd name="csX69" fmla="*/ 366713 w 762000"/>
              <a:gd name="csY69" fmla="*/ 732333 h 762000"/>
              <a:gd name="csX70" fmla="*/ 251784 w 762000"/>
              <a:gd name="csY70" fmla="*/ 633474 h 762000"/>
              <a:gd name="csX71" fmla="*/ 225218 w 762000"/>
              <a:gd name="csY71" fmla="*/ 572826 h 762000"/>
              <a:gd name="csX72" fmla="*/ 366712 w 762000"/>
              <a:gd name="csY72" fmla="*/ 558203 h 762000"/>
              <a:gd name="csX73" fmla="*/ 366713 w 762000"/>
              <a:gd name="csY73" fmla="*/ 529632 h 762000"/>
              <a:gd name="csX74" fmla="*/ 366713 w 762000"/>
              <a:gd name="csY74" fmla="*/ 395282 h 762000"/>
              <a:gd name="csX75" fmla="*/ 195043 w 762000"/>
              <a:gd name="csY75" fmla="*/ 395282 h 762000"/>
              <a:gd name="csX76" fmla="*/ 216660 w 762000"/>
              <a:gd name="csY76" fmla="*/ 545520 h 762000"/>
              <a:gd name="csX77" fmla="*/ 366717 w 762000"/>
              <a:gd name="csY77" fmla="*/ 529632 h 762000"/>
              <a:gd name="csX78" fmla="*/ 366713 w 762000"/>
              <a:gd name="csY78" fmla="*/ 366707 h 762000"/>
              <a:gd name="csX79" fmla="*/ 366713 w 762000"/>
              <a:gd name="csY79" fmla="*/ 232357 h 762000"/>
              <a:gd name="csX80" fmla="*/ 216618 w 762000"/>
              <a:gd name="csY80" fmla="*/ 216469 h 762000"/>
              <a:gd name="csX81" fmla="*/ 195001 w 762000"/>
              <a:gd name="csY81" fmla="*/ 366707 h 762000"/>
              <a:gd name="csX82" fmla="*/ 366713 w 762000"/>
              <a:gd name="csY82" fmla="*/ 203782 h 762000"/>
              <a:gd name="csX83" fmla="*/ 366713 w 762000"/>
              <a:gd name="csY83" fmla="*/ 29617 h 762000"/>
              <a:gd name="csX84" fmla="*/ 251784 w 762000"/>
              <a:gd name="csY84" fmla="*/ 128477 h 762000"/>
              <a:gd name="csX85" fmla="*/ 225218 w 762000"/>
              <a:gd name="csY85" fmla="*/ 189125 h 762000"/>
              <a:gd name="csX86" fmla="*/ 366712 w 762000"/>
              <a:gd name="csY86" fmla="*/ 203785 h 7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762000" h="762000">
                <a:moveTo>
                  <a:pt x="650009" y="608667"/>
                </a:moveTo>
                <a:cubicBezTo>
                  <a:pt x="625601" y="597096"/>
                  <a:pt x="596840" y="587087"/>
                  <a:pt x="564731" y="579087"/>
                </a:cubicBezTo>
                <a:cubicBezTo>
                  <a:pt x="556322" y="603755"/>
                  <a:pt x="546424" y="626600"/>
                  <a:pt x="535188" y="647101"/>
                </a:cubicBezTo>
                <a:cubicBezTo>
                  <a:pt x="519413" y="675936"/>
                  <a:pt x="501069" y="700307"/>
                  <a:pt x="480754" y="719097"/>
                </a:cubicBezTo>
                <a:cubicBezTo>
                  <a:pt x="537942" y="702242"/>
                  <a:pt x="589101" y="671286"/>
                  <a:pt x="630183" y="630209"/>
                </a:cubicBezTo>
                <a:cubicBezTo>
                  <a:pt x="637103" y="623289"/>
                  <a:pt x="643726" y="616107"/>
                  <a:pt x="650014" y="608667"/>
                </a:cubicBezTo>
                <a:close/>
                <a:moveTo>
                  <a:pt x="281210" y="719099"/>
                </a:moveTo>
                <a:cubicBezTo>
                  <a:pt x="260895" y="700309"/>
                  <a:pt x="242515" y="675940"/>
                  <a:pt x="226777" y="647104"/>
                </a:cubicBezTo>
                <a:cubicBezTo>
                  <a:pt x="215577" y="626603"/>
                  <a:pt x="205643" y="603795"/>
                  <a:pt x="197234" y="579090"/>
                </a:cubicBezTo>
                <a:cubicBezTo>
                  <a:pt x="165124" y="587089"/>
                  <a:pt x="136364" y="597098"/>
                  <a:pt x="111956" y="608669"/>
                </a:cubicBezTo>
                <a:cubicBezTo>
                  <a:pt x="118244" y="616111"/>
                  <a:pt x="124867" y="623292"/>
                  <a:pt x="131787" y="630175"/>
                </a:cubicBezTo>
                <a:cubicBezTo>
                  <a:pt x="172864" y="671252"/>
                  <a:pt x="224023" y="702245"/>
                  <a:pt x="281215" y="719099"/>
                </a:cubicBezTo>
                <a:close/>
                <a:moveTo>
                  <a:pt x="94092" y="585711"/>
                </a:moveTo>
                <a:cubicBezTo>
                  <a:pt x="55434" y="531612"/>
                  <a:pt x="31695" y="466125"/>
                  <a:pt x="28867" y="395288"/>
                </a:cubicBezTo>
                <a:lnTo>
                  <a:pt x="166456" y="395288"/>
                </a:lnTo>
                <a:cubicBezTo>
                  <a:pt x="167609" y="451433"/>
                  <a:pt x="175535" y="504492"/>
                  <a:pt x="188818" y="551860"/>
                </a:cubicBezTo>
                <a:cubicBezTo>
                  <a:pt x="153025" y="560901"/>
                  <a:pt x="121027" y="572360"/>
                  <a:pt x="94089" y="585718"/>
                </a:cubicBezTo>
                <a:close/>
                <a:moveTo>
                  <a:pt x="28867" y="366713"/>
                </a:moveTo>
                <a:lnTo>
                  <a:pt x="166456" y="366713"/>
                </a:lnTo>
                <a:cubicBezTo>
                  <a:pt x="167609" y="310567"/>
                  <a:pt x="175572" y="257508"/>
                  <a:pt x="188818" y="210141"/>
                </a:cubicBezTo>
                <a:cubicBezTo>
                  <a:pt x="153025" y="201136"/>
                  <a:pt x="121027" y="189677"/>
                  <a:pt x="94089" y="176282"/>
                </a:cubicBezTo>
                <a:cubicBezTo>
                  <a:pt x="55431" y="230344"/>
                  <a:pt x="31693" y="295830"/>
                  <a:pt x="28865" y="366706"/>
                </a:cubicBezTo>
                <a:close/>
                <a:moveTo>
                  <a:pt x="111988" y="153333"/>
                </a:moveTo>
                <a:cubicBezTo>
                  <a:pt x="118313" y="145892"/>
                  <a:pt x="124899" y="138711"/>
                  <a:pt x="131782" y="131828"/>
                </a:cubicBezTo>
                <a:cubicBezTo>
                  <a:pt x="172859" y="90751"/>
                  <a:pt x="223981" y="59795"/>
                  <a:pt x="281210" y="42941"/>
                </a:cubicBezTo>
                <a:cubicBezTo>
                  <a:pt x="260895" y="61693"/>
                  <a:pt x="242552" y="86100"/>
                  <a:pt x="226777" y="114936"/>
                </a:cubicBezTo>
                <a:cubicBezTo>
                  <a:pt x="215577" y="135437"/>
                  <a:pt x="205643" y="158246"/>
                  <a:pt x="197234" y="182950"/>
                </a:cubicBezTo>
                <a:cubicBezTo>
                  <a:pt x="165162" y="174914"/>
                  <a:pt x="136401" y="164905"/>
                  <a:pt x="111993" y="153333"/>
                </a:cubicBezTo>
                <a:close/>
                <a:moveTo>
                  <a:pt x="480787" y="42901"/>
                </a:moveTo>
                <a:cubicBezTo>
                  <a:pt x="501102" y="61691"/>
                  <a:pt x="519445" y="86060"/>
                  <a:pt x="535220" y="114896"/>
                </a:cubicBezTo>
                <a:cubicBezTo>
                  <a:pt x="546420" y="135397"/>
                  <a:pt x="556354" y="158206"/>
                  <a:pt x="564763" y="182910"/>
                </a:cubicBezTo>
                <a:cubicBezTo>
                  <a:pt x="596873" y="174911"/>
                  <a:pt x="625633" y="164903"/>
                  <a:pt x="650041" y="153331"/>
                </a:cubicBezTo>
                <a:cubicBezTo>
                  <a:pt x="643753" y="145889"/>
                  <a:pt x="637130" y="138708"/>
                  <a:pt x="630247" y="131825"/>
                </a:cubicBezTo>
                <a:cubicBezTo>
                  <a:pt x="589134" y="90748"/>
                  <a:pt x="537974" y="59755"/>
                  <a:pt x="480791" y="42901"/>
                </a:cubicBezTo>
                <a:close/>
                <a:moveTo>
                  <a:pt x="667905" y="176289"/>
                </a:moveTo>
                <a:cubicBezTo>
                  <a:pt x="706564" y="230388"/>
                  <a:pt x="730302" y="295875"/>
                  <a:pt x="733130" y="366713"/>
                </a:cubicBezTo>
                <a:lnTo>
                  <a:pt x="595579" y="366713"/>
                </a:lnTo>
                <a:cubicBezTo>
                  <a:pt x="594426" y="310567"/>
                  <a:pt x="586464" y="257508"/>
                  <a:pt x="573180" y="210141"/>
                </a:cubicBezTo>
                <a:cubicBezTo>
                  <a:pt x="608973" y="201099"/>
                  <a:pt x="640972" y="189640"/>
                  <a:pt x="667909" y="176282"/>
                </a:cubicBezTo>
                <a:close/>
                <a:moveTo>
                  <a:pt x="733130" y="395288"/>
                </a:moveTo>
                <a:cubicBezTo>
                  <a:pt x="730302" y="466167"/>
                  <a:pt x="706564" y="531609"/>
                  <a:pt x="667905" y="585711"/>
                </a:cubicBezTo>
                <a:cubicBezTo>
                  <a:pt x="640968" y="572317"/>
                  <a:pt x="608970" y="560857"/>
                  <a:pt x="573176" y="551853"/>
                </a:cubicBezTo>
                <a:cubicBezTo>
                  <a:pt x="586459" y="504488"/>
                  <a:pt x="594385" y="451431"/>
                  <a:pt x="595538" y="395281"/>
                </a:cubicBezTo>
                <a:close/>
                <a:moveTo>
                  <a:pt x="381000" y="0"/>
                </a:moveTo>
                <a:cubicBezTo>
                  <a:pt x="486185" y="0"/>
                  <a:pt x="581473" y="42640"/>
                  <a:pt x="650415" y="111585"/>
                </a:cubicBezTo>
                <a:cubicBezTo>
                  <a:pt x="719359" y="180530"/>
                  <a:pt x="762000" y="275777"/>
                  <a:pt x="762000" y="381000"/>
                </a:cubicBezTo>
                <a:cubicBezTo>
                  <a:pt x="762000" y="486185"/>
                  <a:pt x="719360" y="581473"/>
                  <a:pt x="650415" y="650415"/>
                </a:cubicBezTo>
                <a:cubicBezTo>
                  <a:pt x="581470" y="719359"/>
                  <a:pt x="486223" y="762000"/>
                  <a:pt x="381000" y="762000"/>
                </a:cubicBezTo>
                <a:cubicBezTo>
                  <a:pt x="275815" y="762000"/>
                  <a:pt x="180527" y="719360"/>
                  <a:pt x="111585" y="650415"/>
                </a:cubicBezTo>
                <a:cubicBezTo>
                  <a:pt x="42641" y="581470"/>
                  <a:pt x="0" y="486223"/>
                  <a:pt x="0" y="381000"/>
                </a:cubicBezTo>
                <a:cubicBezTo>
                  <a:pt x="0" y="275815"/>
                  <a:pt x="42640" y="180527"/>
                  <a:pt x="111585" y="111585"/>
                </a:cubicBezTo>
                <a:cubicBezTo>
                  <a:pt x="180530" y="42641"/>
                  <a:pt x="275777" y="0"/>
                  <a:pt x="381000" y="0"/>
                </a:cubicBezTo>
                <a:close/>
                <a:moveTo>
                  <a:pt x="395288" y="29617"/>
                </a:moveTo>
                <a:cubicBezTo>
                  <a:pt x="439452" y="36165"/>
                  <a:pt x="479748" y="72702"/>
                  <a:pt x="510216" y="128477"/>
                </a:cubicBezTo>
                <a:cubicBezTo>
                  <a:pt x="520225" y="146783"/>
                  <a:pt x="529155" y="167135"/>
                  <a:pt x="536782" y="189125"/>
                </a:cubicBezTo>
                <a:cubicBezTo>
                  <a:pt x="493846" y="197757"/>
                  <a:pt x="445960" y="202928"/>
                  <a:pt x="395288" y="203747"/>
                </a:cubicBezTo>
                <a:close/>
                <a:moveTo>
                  <a:pt x="395288" y="232357"/>
                </a:moveTo>
                <a:lnTo>
                  <a:pt x="395288" y="366707"/>
                </a:lnTo>
                <a:lnTo>
                  <a:pt x="566957" y="366707"/>
                </a:lnTo>
                <a:cubicBezTo>
                  <a:pt x="565803" y="312608"/>
                  <a:pt x="558139" y="261675"/>
                  <a:pt x="545340" y="216469"/>
                </a:cubicBezTo>
                <a:cubicBezTo>
                  <a:pt x="499649" y="225882"/>
                  <a:pt x="448823" y="231500"/>
                  <a:pt x="395283" y="232357"/>
                </a:cubicBezTo>
                <a:close/>
                <a:moveTo>
                  <a:pt x="395288" y="395282"/>
                </a:moveTo>
                <a:lnTo>
                  <a:pt x="395288" y="529632"/>
                </a:lnTo>
                <a:cubicBezTo>
                  <a:pt x="448828" y="530488"/>
                  <a:pt x="499653" y="536106"/>
                  <a:pt x="545382" y="545520"/>
                </a:cubicBezTo>
                <a:cubicBezTo>
                  <a:pt x="558144" y="500313"/>
                  <a:pt x="565846" y="449412"/>
                  <a:pt x="566999" y="395282"/>
                </a:cubicBezTo>
                <a:close/>
                <a:moveTo>
                  <a:pt x="395288" y="558207"/>
                </a:moveTo>
                <a:cubicBezTo>
                  <a:pt x="445963" y="559026"/>
                  <a:pt x="493852" y="564197"/>
                  <a:pt x="536781" y="572830"/>
                </a:cubicBezTo>
                <a:cubicBezTo>
                  <a:pt x="529154" y="594819"/>
                  <a:pt x="520224" y="615171"/>
                  <a:pt x="510215" y="633477"/>
                </a:cubicBezTo>
                <a:cubicBezTo>
                  <a:pt x="479743" y="689251"/>
                  <a:pt x="439447" y="725788"/>
                  <a:pt x="395287" y="732337"/>
                </a:cubicBezTo>
                <a:close/>
                <a:moveTo>
                  <a:pt x="366713" y="732333"/>
                </a:moveTo>
                <a:cubicBezTo>
                  <a:pt x="322548" y="725785"/>
                  <a:pt x="282252" y="689248"/>
                  <a:pt x="251784" y="633474"/>
                </a:cubicBezTo>
                <a:cubicBezTo>
                  <a:pt x="241775" y="615167"/>
                  <a:pt x="232845" y="594815"/>
                  <a:pt x="225218" y="572826"/>
                </a:cubicBezTo>
                <a:cubicBezTo>
                  <a:pt x="268154" y="564194"/>
                  <a:pt x="316002" y="559022"/>
                  <a:pt x="366712" y="558203"/>
                </a:cubicBezTo>
                <a:close/>
                <a:moveTo>
                  <a:pt x="366713" y="529632"/>
                </a:moveTo>
                <a:lnTo>
                  <a:pt x="366713" y="395282"/>
                </a:lnTo>
                <a:lnTo>
                  <a:pt x="195043" y="395282"/>
                </a:lnTo>
                <a:cubicBezTo>
                  <a:pt x="196197" y="449381"/>
                  <a:pt x="203861" y="500314"/>
                  <a:pt x="216660" y="545520"/>
                </a:cubicBezTo>
                <a:cubicBezTo>
                  <a:pt x="262351" y="536106"/>
                  <a:pt x="313177" y="530488"/>
                  <a:pt x="366717" y="529632"/>
                </a:cubicBezTo>
                <a:close/>
                <a:moveTo>
                  <a:pt x="366713" y="366707"/>
                </a:moveTo>
                <a:lnTo>
                  <a:pt x="366713" y="232357"/>
                </a:lnTo>
                <a:cubicBezTo>
                  <a:pt x="313172" y="231501"/>
                  <a:pt x="262347" y="225883"/>
                  <a:pt x="216618" y="216469"/>
                </a:cubicBezTo>
                <a:cubicBezTo>
                  <a:pt x="203856" y="261676"/>
                  <a:pt x="196154" y="312576"/>
                  <a:pt x="195001" y="366707"/>
                </a:cubicBezTo>
                <a:close/>
                <a:moveTo>
                  <a:pt x="366713" y="203782"/>
                </a:moveTo>
                <a:lnTo>
                  <a:pt x="366713" y="29617"/>
                </a:lnTo>
                <a:cubicBezTo>
                  <a:pt x="322548" y="36165"/>
                  <a:pt x="282252" y="72702"/>
                  <a:pt x="251784" y="128477"/>
                </a:cubicBezTo>
                <a:cubicBezTo>
                  <a:pt x="241775" y="146783"/>
                  <a:pt x="232845" y="167135"/>
                  <a:pt x="225218" y="189125"/>
                </a:cubicBezTo>
                <a:cubicBezTo>
                  <a:pt x="268154" y="197794"/>
                  <a:pt x="316040" y="202965"/>
                  <a:pt x="366712" y="20378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/>
          </a:p>
        </p:txBody>
      </p:sp>
      <p:grpSp>
        <p:nvGrpSpPr>
          <p:cNvPr id="25" name="Gráfico 22">
            <a:extLst>
              <a:ext uri="{FF2B5EF4-FFF2-40B4-BE49-F238E27FC236}">
                <a16:creationId xmlns:a16="http://schemas.microsoft.com/office/drawing/2014/main" id="{5CBC5495-C07D-F4CA-3202-F2D0871E05F1}"/>
              </a:ext>
            </a:extLst>
          </p:cNvPr>
          <p:cNvGrpSpPr/>
          <p:nvPr/>
        </p:nvGrpSpPr>
        <p:grpSpPr>
          <a:xfrm>
            <a:off x="1358386" y="4158856"/>
            <a:ext cx="871003" cy="871003"/>
            <a:chOff x="5817327" y="3074124"/>
            <a:chExt cx="557348" cy="557348"/>
          </a:xfrm>
          <a:noFill/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924EE84F-1FDF-3C1C-2E55-9F013FE951CE}"/>
                </a:ext>
              </a:extLst>
            </p:cNvPr>
            <p:cNvSpPr/>
            <p:nvPr/>
          </p:nvSpPr>
          <p:spPr>
            <a:xfrm>
              <a:off x="5817327" y="3074124"/>
              <a:ext cx="557348" cy="557348"/>
            </a:xfrm>
            <a:custGeom>
              <a:avLst/>
              <a:gdLst>
                <a:gd name="csX0" fmla="*/ 557348 w 557348"/>
                <a:gd name="csY0" fmla="*/ 278673 h 557348"/>
                <a:gd name="csX1" fmla="*/ 278674 w 557348"/>
                <a:gd name="csY1" fmla="*/ 557348 h 557348"/>
                <a:gd name="csX2" fmla="*/ 0 w 557348"/>
                <a:gd name="csY2" fmla="*/ 278674 h 557348"/>
                <a:gd name="csX3" fmla="*/ 278674 w 557348"/>
                <a:gd name="csY3" fmla="*/ 0 h 557348"/>
                <a:gd name="csX4" fmla="*/ 557349 w 557348"/>
                <a:gd name="csY4" fmla="*/ 278674 h 55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7348" h="557348">
                  <a:moveTo>
                    <a:pt x="557348" y="278673"/>
                  </a:moveTo>
                  <a:cubicBezTo>
                    <a:pt x="557348" y="432581"/>
                    <a:pt x="432582" y="557348"/>
                    <a:pt x="278674" y="557348"/>
                  </a:cubicBezTo>
                  <a:cubicBezTo>
                    <a:pt x="124767" y="557348"/>
                    <a:pt x="0" y="432581"/>
                    <a:pt x="0" y="278674"/>
                  </a:cubicBezTo>
                  <a:cubicBezTo>
                    <a:pt x="0" y="124766"/>
                    <a:pt x="124767" y="0"/>
                    <a:pt x="278674" y="0"/>
                  </a:cubicBezTo>
                  <a:cubicBezTo>
                    <a:pt x="432582" y="0"/>
                    <a:pt x="557348" y="124766"/>
                    <a:pt x="557349" y="278674"/>
                  </a:cubicBezTo>
                  <a:close/>
                </a:path>
              </a:pathLst>
            </a:custGeom>
            <a:noFill/>
            <a:ln w="38100" cap="sq">
              <a:solidFill>
                <a:srgbClr val="1A478B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grpSp>
          <p:nvGrpSpPr>
            <p:cNvPr id="27" name="Gráfico 22">
              <a:extLst>
                <a:ext uri="{FF2B5EF4-FFF2-40B4-BE49-F238E27FC236}">
                  <a16:creationId xmlns:a16="http://schemas.microsoft.com/office/drawing/2014/main" id="{920B5C2E-ED69-4060-3D41-324461DA1238}"/>
                </a:ext>
              </a:extLst>
            </p:cNvPr>
            <p:cNvGrpSpPr/>
            <p:nvPr/>
          </p:nvGrpSpPr>
          <p:grpSpPr>
            <a:xfrm>
              <a:off x="5948415" y="3228082"/>
              <a:ext cx="336739" cy="248565"/>
              <a:chOff x="5948415" y="3228082"/>
              <a:chExt cx="336739" cy="248565"/>
            </a:xfrm>
            <a:noFill/>
          </p:grpSpPr>
          <p:grpSp>
            <p:nvGrpSpPr>
              <p:cNvPr id="28" name="Gráfico 22">
                <a:extLst>
                  <a:ext uri="{FF2B5EF4-FFF2-40B4-BE49-F238E27FC236}">
                    <a16:creationId xmlns:a16="http://schemas.microsoft.com/office/drawing/2014/main" id="{0C78A433-4941-017B-6BBD-A3A00656ABB7}"/>
                  </a:ext>
                </a:extLst>
              </p:cNvPr>
              <p:cNvGrpSpPr/>
              <p:nvPr/>
            </p:nvGrpSpPr>
            <p:grpSpPr>
              <a:xfrm>
                <a:off x="6132420" y="3228082"/>
                <a:ext cx="152733" cy="248552"/>
                <a:chOff x="6132420" y="3228082"/>
                <a:chExt cx="152733" cy="248552"/>
              </a:xfrm>
              <a:noFill/>
            </p:grpSpPr>
            <p:sp>
              <p:nvSpPr>
                <p:cNvPr id="29" name="Forma libre: forma 28">
                  <a:extLst>
                    <a:ext uri="{FF2B5EF4-FFF2-40B4-BE49-F238E27FC236}">
                      <a16:creationId xmlns:a16="http://schemas.microsoft.com/office/drawing/2014/main" id="{6DBA43ED-9D37-4E7C-4E3E-651A2C454689}"/>
                    </a:ext>
                  </a:extLst>
                </p:cNvPr>
                <p:cNvSpPr/>
                <p:nvPr/>
              </p:nvSpPr>
              <p:spPr>
                <a:xfrm>
                  <a:off x="6132420" y="3230182"/>
                  <a:ext cx="9525" cy="243869"/>
                </a:xfrm>
                <a:custGeom>
                  <a:avLst/>
                  <a:gdLst>
                    <a:gd name="csX0" fmla="*/ 4 w 9525"/>
                    <a:gd name="csY0" fmla="*/ 0 h 243869"/>
                    <a:gd name="csX1" fmla="*/ 4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4" y="0"/>
                      </a:moveTo>
                      <a:lnTo>
                        <a:pt x="4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30" name="Forma libre: forma 29">
                  <a:extLst>
                    <a:ext uri="{FF2B5EF4-FFF2-40B4-BE49-F238E27FC236}">
                      <a16:creationId xmlns:a16="http://schemas.microsoft.com/office/drawing/2014/main" id="{FCB0B098-B948-2C66-5F8B-FCD025804F29}"/>
                    </a:ext>
                  </a:extLst>
                </p:cNvPr>
                <p:cNvSpPr/>
                <p:nvPr/>
              </p:nvSpPr>
              <p:spPr>
                <a:xfrm>
                  <a:off x="6132598" y="3228082"/>
                  <a:ext cx="152555" cy="121020"/>
                </a:xfrm>
                <a:custGeom>
                  <a:avLst/>
                  <a:gdLst>
                    <a:gd name="csX0" fmla="*/ 4 w 152555"/>
                    <a:gd name="csY0" fmla="*/ 0 h 121020"/>
                    <a:gd name="csX1" fmla="*/ 152560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4" y="0"/>
                      </a:moveTo>
                      <a:lnTo>
                        <a:pt x="152560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31" name="Forma libre: forma 30">
                  <a:extLst>
                    <a:ext uri="{FF2B5EF4-FFF2-40B4-BE49-F238E27FC236}">
                      <a16:creationId xmlns:a16="http://schemas.microsoft.com/office/drawing/2014/main" id="{D850E0F2-74AB-BFA8-ED42-C132F6798482}"/>
                    </a:ext>
                  </a:extLst>
                </p:cNvPr>
                <p:cNvSpPr/>
                <p:nvPr/>
              </p:nvSpPr>
              <p:spPr>
                <a:xfrm>
                  <a:off x="6133535" y="3351944"/>
                  <a:ext cx="147877" cy="124690"/>
                </a:xfrm>
                <a:custGeom>
                  <a:avLst/>
                  <a:gdLst>
                    <a:gd name="csX0" fmla="*/ 4 w 147877"/>
                    <a:gd name="csY0" fmla="*/ 124691 h 124690"/>
                    <a:gd name="csX1" fmla="*/ 147881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4" y="124691"/>
                      </a:moveTo>
                      <a:lnTo>
                        <a:pt x="147881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  <p:grpSp>
            <p:nvGrpSpPr>
              <p:cNvPr id="32" name="Gráfico 22">
                <a:extLst>
                  <a:ext uri="{FF2B5EF4-FFF2-40B4-BE49-F238E27FC236}">
                    <a16:creationId xmlns:a16="http://schemas.microsoft.com/office/drawing/2014/main" id="{D14DA1F5-2C4A-AE24-0DC7-527C257CCD39}"/>
                  </a:ext>
                </a:extLst>
              </p:cNvPr>
              <p:cNvGrpSpPr/>
              <p:nvPr/>
            </p:nvGrpSpPr>
            <p:grpSpPr>
              <a:xfrm>
                <a:off x="5948415" y="3228094"/>
                <a:ext cx="152733" cy="248552"/>
                <a:chOff x="5948415" y="3228094"/>
                <a:chExt cx="152733" cy="248552"/>
              </a:xfrm>
              <a:noFill/>
            </p:grpSpPr>
            <p:sp>
              <p:nvSpPr>
                <p:cNvPr id="33" name="Forma libre: forma 32">
                  <a:extLst>
                    <a:ext uri="{FF2B5EF4-FFF2-40B4-BE49-F238E27FC236}">
                      <a16:creationId xmlns:a16="http://schemas.microsoft.com/office/drawing/2014/main" id="{0C0799EB-6545-5E39-CA2A-158DDB74BEB1}"/>
                    </a:ext>
                  </a:extLst>
                </p:cNvPr>
                <p:cNvSpPr/>
                <p:nvPr/>
              </p:nvSpPr>
              <p:spPr>
                <a:xfrm>
                  <a:off x="5948415" y="3230195"/>
                  <a:ext cx="9525" cy="243869"/>
                </a:xfrm>
                <a:custGeom>
                  <a:avLst/>
                  <a:gdLst>
                    <a:gd name="csX0" fmla="*/ -15 w 9525"/>
                    <a:gd name="csY0" fmla="*/ 0 h 243869"/>
                    <a:gd name="csX1" fmla="*/ -15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-15" y="0"/>
                      </a:moveTo>
                      <a:lnTo>
                        <a:pt x="-15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34" name="Forma libre: forma 33">
                  <a:extLst>
                    <a:ext uri="{FF2B5EF4-FFF2-40B4-BE49-F238E27FC236}">
                      <a16:creationId xmlns:a16="http://schemas.microsoft.com/office/drawing/2014/main" id="{213E9A33-2804-74B1-8A73-7B734B26933A}"/>
                    </a:ext>
                  </a:extLst>
                </p:cNvPr>
                <p:cNvSpPr/>
                <p:nvPr/>
              </p:nvSpPr>
              <p:spPr>
                <a:xfrm>
                  <a:off x="5948592" y="3228094"/>
                  <a:ext cx="152555" cy="121020"/>
                </a:xfrm>
                <a:custGeom>
                  <a:avLst/>
                  <a:gdLst>
                    <a:gd name="csX0" fmla="*/ -15 w 152555"/>
                    <a:gd name="csY0" fmla="*/ 0 h 121020"/>
                    <a:gd name="csX1" fmla="*/ 152541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-15" y="0"/>
                      </a:moveTo>
                      <a:lnTo>
                        <a:pt x="152541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35" name="Forma libre: forma 34">
                  <a:extLst>
                    <a:ext uri="{FF2B5EF4-FFF2-40B4-BE49-F238E27FC236}">
                      <a16:creationId xmlns:a16="http://schemas.microsoft.com/office/drawing/2014/main" id="{4E83C1DC-866C-1AC2-C307-370D516D3462}"/>
                    </a:ext>
                  </a:extLst>
                </p:cNvPr>
                <p:cNvSpPr/>
                <p:nvPr/>
              </p:nvSpPr>
              <p:spPr>
                <a:xfrm>
                  <a:off x="5949529" y="3351956"/>
                  <a:ext cx="147877" cy="124690"/>
                </a:xfrm>
                <a:custGeom>
                  <a:avLst/>
                  <a:gdLst>
                    <a:gd name="csX0" fmla="*/ -15 w 147877"/>
                    <a:gd name="csY0" fmla="*/ 124691 h 124690"/>
                    <a:gd name="csX1" fmla="*/ 147862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-15" y="124691"/>
                      </a:moveTo>
                      <a:lnTo>
                        <a:pt x="147862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</p:grpSp>
      </p:grp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DD92612-00BB-0BE4-5966-DD0633EC335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Maximiza tus resultados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1BADEF61-AD1F-0994-FB6C-49A53B9F7F6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Data/Audiencia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9F138D8-F80A-089F-3FEC-ABCB5DC66B5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628890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>
            <a:extLst>
              <a:ext uri="{FF2B5EF4-FFF2-40B4-BE49-F238E27FC236}">
                <a16:creationId xmlns:a16="http://schemas.microsoft.com/office/drawing/2014/main" id="{41C97936-B7C5-4520-A8F9-B1CF15A6EDC1}"/>
              </a:ext>
            </a:extLst>
          </p:cNvPr>
          <p:cNvSpPr txBox="1">
            <a:spLocks/>
          </p:cNvSpPr>
          <p:nvPr/>
        </p:nvSpPr>
        <p:spPr>
          <a:xfrm>
            <a:off x="6157049" y="2388556"/>
            <a:ext cx="4337387" cy="602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DATA/AUDENCIA</a:t>
            </a:r>
            <a:endParaRPr lang="es-CO" sz="36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6E3B7718-2973-45A5-9E03-7A16D1B280A4}"/>
              </a:ext>
            </a:extLst>
          </p:cNvPr>
          <p:cNvSpPr txBox="1">
            <a:spLocks/>
          </p:cNvSpPr>
          <p:nvPr/>
        </p:nvSpPr>
        <p:spPr>
          <a:xfrm>
            <a:off x="4861560" y="2719470"/>
            <a:ext cx="6623093" cy="14403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Combinamos data de primer nivel, </a:t>
            </a:r>
            <a:r>
              <a:rPr lang="es-MX" sz="120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insights</a:t>
            </a:r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globales y análisis predictivo para diseñar estrategias más inteligentes, efectivas y rentables.</a:t>
            </a:r>
            <a:endParaRPr lang="es-PE" sz="120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C66CB437-A537-4635-97E5-1F1B8374FD97}"/>
              </a:ext>
            </a:extLst>
          </p:cNvPr>
          <p:cNvGrpSpPr/>
          <p:nvPr/>
        </p:nvGrpSpPr>
        <p:grpSpPr>
          <a:xfrm>
            <a:off x="6274377" y="4086690"/>
            <a:ext cx="3507022" cy="312766"/>
            <a:chOff x="125128" y="5449864"/>
            <a:chExt cx="3507022" cy="312766"/>
          </a:xfrm>
        </p:grpSpPr>
        <p:grpSp>
          <p:nvGrpSpPr>
            <p:cNvPr id="17" name="Group 30">
              <a:extLst>
                <a:ext uri="{FF2B5EF4-FFF2-40B4-BE49-F238E27FC236}">
                  <a16:creationId xmlns:a16="http://schemas.microsoft.com/office/drawing/2014/main" id="{529B58DC-1E08-4889-9A87-DC794370374A}"/>
                </a:ext>
              </a:extLst>
            </p:cNvPr>
            <p:cNvGrpSpPr/>
            <p:nvPr/>
          </p:nvGrpSpPr>
          <p:grpSpPr>
            <a:xfrm>
              <a:off x="2176494" y="5492918"/>
              <a:ext cx="1455656" cy="198270"/>
              <a:chOff x="0" y="0"/>
              <a:chExt cx="2094814" cy="431800"/>
            </a:xfrm>
          </p:grpSpPr>
          <p:sp>
            <p:nvSpPr>
              <p:cNvPr id="20" name="Freeform 31">
                <a:extLst>
                  <a:ext uri="{FF2B5EF4-FFF2-40B4-BE49-F238E27FC236}">
                    <a16:creationId xmlns:a16="http://schemas.microsoft.com/office/drawing/2014/main" id="{0F83BC58-B5D2-487D-9927-EE057F6AF504}"/>
                  </a:ext>
                </a:extLst>
              </p:cNvPr>
              <p:cNvSpPr/>
              <p:nvPr/>
            </p:nvSpPr>
            <p:spPr>
              <a:xfrm>
                <a:off x="0" y="0"/>
                <a:ext cx="2094865" cy="431800"/>
              </a:xfrm>
              <a:custGeom>
                <a:avLst/>
                <a:gdLst/>
                <a:ahLst/>
                <a:cxnLst/>
                <a:rect l="l" t="t" r="r" b="b"/>
                <a:pathLst>
                  <a:path w="2094865" h="431800">
                    <a:moveTo>
                      <a:pt x="0" y="0"/>
                    </a:moveTo>
                    <a:lnTo>
                      <a:pt x="2094865" y="0"/>
                    </a:lnTo>
                    <a:lnTo>
                      <a:pt x="2094865" y="431800"/>
                    </a:lnTo>
                    <a:lnTo>
                      <a:pt x="0" y="4318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es-CO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AC818FD7-603C-4776-AA8C-78F85F1F9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2197" b="41331"/>
            <a:stretch>
              <a:fillRect/>
            </a:stretch>
          </p:blipFill>
          <p:spPr>
            <a:xfrm>
              <a:off x="125128" y="5449864"/>
              <a:ext cx="1898729" cy="312766"/>
            </a:xfrm>
            <a:prstGeom prst="rect">
              <a:avLst/>
            </a:prstGeom>
          </p:spPr>
        </p:pic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49C96489-36B2-354F-468D-21E6B49AFAD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Maximiza tus 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6276D06-37C8-7882-9FA3-35B04583302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Data/Audiencia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3C39FA9-6991-A139-5861-636E36A7A7D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441B7FDB-6CBF-802A-0A2C-C52F991746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6" name="Forma libre: forma 5">
            <a:extLst>
              <a:ext uri="{FF2B5EF4-FFF2-40B4-BE49-F238E27FC236}">
                <a16:creationId xmlns:a16="http://schemas.microsoft.com/office/drawing/2014/main" id="{D54EEE31-B780-8A07-32CC-DAFA94411E19}"/>
              </a:ext>
            </a:extLst>
          </p:cNvPr>
          <p:cNvSpPr/>
          <p:nvPr/>
        </p:nvSpPr>
        <p:spPr>
          <a:xfrm>
            <a:off x="2751082" y="2719470"/>
            <a:ext cx="1616725" cy="1119903"/>
          </a:xfrm>
          <a:custGeom>
            <a:avLst/>
            <a:gdLst>
              <a:gd name="csX0" fmla="*/ 138406 w 894051"/>
              <a:gd name="csY0" fmla="*/ 386801 h 619308"/>
              <a:gd name="csX1" fmla="*/ 236189 w 894051"/>
              <a:gd name="csY1" fmla="*/ 427320 h 619308"/>
              <a:gd name="csX2" fmla="*/ 236264 w 894051"/>
              <a:gd name="csY2" fmla="*/ 427394 h 619308"/>
              <a:gd name="csX3" fmla="*/ 276745 w 894051"/>
              <a:gd name="csY3" fmla="*/ 525140 h 619308"/>
              <a:gd name="csX4" fmla="*/ 192695 w 894051"/>
              <a:gd name="csY4" fmla="*/ 612502 h 619308"/>
              <a:gd name="csX5" fmla="*/ 138373 w 894051"/>
              <a:gd name="csY5" fmla="*/ 619274 h 619308"/>
              <a:gd name="csX6" fmla="*/ 84051 w 894051"/>
              <a:gd name="csY6" fmla="*/ 612502 h 619308"/>
              <a:gd name="csX7" fmla="*/ 0 w 894051"/>
              <a:gd name="csY7" fmla="*/ 525140 h 619308"/>
              <a:gd name="csX8" fmla="*/ 40556 w 894051"/>
              <a:gd name="csY8" fmla="*/ 427356 h 619308"/>
              <a:gd name="csX9" fmla="*/ 138339 w 894051"/>
              <a:gd name="csY9" fmla="*/ 386800 h 619308"/>
              <a:gd name="csX10" fmla="*/ 601340 w 894051"/>
              <a:gd name="csY10" fmla="*/ 0 h 619308"/>
              <a:gd name="csX11" fmla="*/ 671140 w 894051"/>
              <a:gd name="csY11" fmla="*/ 28911 h 619308"/>
              <a:gd name="csX12" fmla="*/ 700050 w 894051"/>
              <a:gd name="csY12" fmla="*/ 98711 h 619308"/>
              <a:gd name="csX13" fmla="*/ 671140 w 894051"/>
              <a:gd name="csY13" fmla="*/ 168474 h 619308"/>
              <a:gd name="csX14" fmla="*/ 601340 w 894051"/>
              <a:gd name="csY14" fmla="*/ 197458 h 619308"/>
              <a:gd name="csX15" fmla="*/ 531577 w 894051"/>
              <a:gd name="csY15" fmla="*/ 168548 h 619308"/>
              <a:gd name="csX16" fmla="*/ 502592 w 894051"/>
              <a:gd name="csY16" fmla="*/ 98748 h 619308"/>
              <a:gd name="csX17" fmla="*/ 531503 w 894051"/>
              <a:gd name="csY17" fmla="*/ 28948 h 619308"/>
              <a:gd name="csX18" fmla="*/ 532358 w 894051"/>
              <a:gd name="csY18" fmla="*/ 28129 h 619308"/>
              <a:gd name="csX19" fmla="*/ 601340 w 894051"/>
              <a:gd name="csY19" fmla="*/ 1 h 619308"/>
              <a:gd name="csX20" fmla="*/ 650937 w 894051"/>
              <a:gd name="csY20" fmla="*/ 49113 h 619308"/>
              <a:gd name="csX21" fmla="*/ 601340 w 894051"/>
              <a:gd name="csY21" fmla="*/ 28575 h 619308"/>
              <a:gd name="csX22" fmla="*/ 552376 w 894051"/>
              <a:gd name="csY22" fmla="*/ 48444 h 619308"/>
              <a:gd name="csX23" fmla="*/ 551743 w 894051"/>
              <a:gd name="csY23" fmla="*/ 49113 h 619308"/>
              <a:gd name="csX24" fmla="*/ 531205 w 894051"/>
              <a:gd name="csY24" fmla="*/ 98710 h 619308"/>
              <a:gd name="csX25" fmla="*/ 551706 w 894051"/>
              <a:gd name="csY25" fmla="*/ 148344 h 619308"/>
              <a:gd name="csX26" fmla="*/ 601340 w 894051"/>
              <a:gd name="csY26" fmla="*/ 168845 h 619308"/>
              <a:gd name="csX27" fmla="*/ 650936 w 894051"/>
              <a:gd name="csY27" fmla="*/ 148307 h 619308"/>
              <a:gd name="csX28" fmla="*/ 671474 w 894051"/>
              <a:gd name="csY28" fmla="*/ 98710 h 619308"/>
              <a:gd name="csX29" fmla="*/ 650936 w 894051"/>
              <a:gd name="csY29" fmla="*/ 49113 h 619308"/>
              <a:gd name="csX30" fmla="*/ 292711 w 894051"/>
              <a:gd name="csY30" fmla="*/ 0 h 619308"/>
              <a:gd name="csX31" fmla="*/ 362474 w 894051"/>
              <a:gd name="csY31" fmla="*/ 28911 h 619308"/>
              <a:gd name="csX32" fmla="*/ 391458 w 894051"/>
              <a:gd name="csY32" fmla="*/ 98711 h 619308"/>
              <a:gd name="csX33" fmla="*/ 362548 w 894051"/>
              <a:gd name="csY33" fmla="*/ 168474 h 619308"/>
              <a:gd name="csX34" fmla="*/ 292748 w 894051"/>
              <a:gd name="csY34" fmla="*/ 197458 h 619308"/>
              <a:gd name="csX35" fmla="*/ 222948 w 894051"/>
              <a:gd name="csY35" fmla="*/ 168548 h 619308"/>
              <a:gd name="csX36" fmla="*/ 222129 w 894051"/>
              <a:gd name="csY36" fmla="*/ 167692 h 619308"/>
              <a:gd name="csX37" fmla="*/ 194001 w 894051"/>
              <a:gd name="csY37" fmla="*/ 98710 h 619308"/>
              <a:gd name="csX38" fmla="*/ 222911 w 894051"/>
              <a:gd name="csY38" fmla="*/ 28910 h 619308"/>
              <a:gd name="csX39" fmla="*/ 292711 w 894051"/>
              <a:gd name="csY39" fmla="*/ 0 h 619308"/>
              <a:gd name="csX40" fmla="*/ 342345 w 894051"/>
              <a:gd name="csY40" fmla="*/ 49113 h 619308"/>
              <a:gd name="csX41" fmla="*/ 292711 w 894051"/>
              <a:gd name="csY41" fmla="*/ 28575 h 619308"/>
              <a:gd name="csX42" fmla="*/ 243114 w 894051"/>
              <a:gd name="csY42" fmla="*/ 49113 h 619308"/>
              <a:gd name="csX43" fmla="*/ 222576 w 894051"/>
              <a:gd name="csY43" fmla="*/ 98710 h 619308"/>
              <a:gd name="csX44" fmla="*/ 242407 w 894051"/>
              <a:gd name="csY44" fmla="*/ 147674 h 619308"/>
              <a:gd name="csX45" fmla="*/ 243077 w 894051"/>
              <a:gd name="csY45" fmla="*/ 148307 h 619308"/>
              <a:gd name="csX46" fmla="*/ 292674 w 894051"/>
              <a:gd name="csY46" fmla="*/ 168844 h 619308"/>
              <a:gd name="csX47" fmla="*/ 342270 w 894051"/>
              <a:gd name="csY47" fmla="*/ 148307 h 619308"/>
              <a:gd name="csX48" fmla="*/ 362808 w 894051"/>
              <a:gd name="csY48" fmla="*/ 98710 h 619308"/>
              <a:gd name="csX49" fmla="*/ 342270 w 894051"/>
              <a:gd name="csY49" fmla="*/ 49113 h 619308"/>
              <a:gd name="csX50" fmla="*/ 857142 w 894051"/>
              <a:gd name="csY50" fmla="*/ 483091 h 619308"/>
              <a:gd name="csX51" fmla="*/ 864844 w 894051"/>
              <a:gd name="csY51" fmla="*/ 464451 h 619308"/>
              <a:gd name="csX52" fmla="*/ 883485 w 894051"/>
              <a:gd name="csY52" fmla="*/ 472153 h 619308"/>
              <a:gd name="csX53" fmla="*/ 891410 w 894051"/>
              <a:gd name="csY53" fmla="*/ 498086 h 619308"/>
              <a:gd name="csX54" fmla="*/ 891521 w 894051"/>
              <a:gd name="csY54" fmla="*/ 498645 h 619308"/>
              <a:gd name="csX55" fmla="*/ 894051 w 894051"/>
              <a:gd name="csY55" fmla="*/ 525174 h 619308"/>
              <a:gd name="csX56" fmla="*/ 810001 w 894051"/>
              <a:gd name="csY56" fmla="*/ 612536 h 619308"/>
              <a:gd name="csX57" fmla="*/ 755679 w 894051"/>
              <a:gd name="csY57" fmla="*/ 619308 h 619308"/>
              <a:gd name="csX58" fmla="*/ 701357 w 894051"/>
              <a:gd name="csY58" fmla="*/ 612536 h 619308"/>
              <a:gd name="csX59" fmla="*/ 617306 w 894051"/>
              <a:gd name="csY59" fmla="*/ 525174 h 619308"/>
              <a:gd name="csX60" fmla="*/ 657862 w 894051"/>
              <a:gd name="csY60" fmla="*/ 427390 h 619308"/>
              <a:gd name="csX61" fmla="*/ 755645 w 894051"/>
              <a:gd name="csY61" fmla="*/ 386834 h 619308"/>
              <a:gd name="csX62" fmla="*/ 781355 w 894051"/>
              <a:gd name="csY62" fmla="*/ 389253 h 619308"/>
              <a:gd name="csX63" fmla="*/ 806173 w 894051"/>
              <a:gd name="csY63" fmla="*/ 396397 h 619308"/>
              <a:gd name="csX64" fmla="*/ 814247 w 894051"/>
              <a:gd name="csY64" fmla="*/ 414851 h 619308"/>
              <a:gd name="csX65" fmla="*/ 795792 w 894051"/>
              <a:gd name="csY65" fmla="*/ 422925 h 619308"/>
              <a:gd name="csX66" fmla="*/ 776109 w 894051"/>
              <a:gd name="csY66" fmla="*/ 417270 h 619308"/>
              <a:gd name="csX67" fmla="*/ 755609 w 894051"/>
              <a:gd name="csY67" fmla="*/ 415372 h 619308"/>
              <a:gd name="csX68" fmla="*/ 677958 w 894051"/>
              <a:gd name="csY68" fmla="*/ 447519 h 619308"/>
              <a:gd name="csX69" fmla="*/ 645811 w 894051"/>
              <a:gd name="csY69" fmla="*/ 525170 h 619308"/>
              <a:gd name="csX70" fmla="*/ 708431 w 894051"/>
              <a:gd name="csY70" fmla="*/ 584961 h 619308"/>
              <a:gd name="csX71" fmla="*/ 755609 w 894051"/>
              <a:gd name="csY71" fmla="*/ 590691 h 619308"/>
              <a:gd name="csX72" fmla="*/ 802787 w 894051"/>
              <a:gd name="csY72" fmla="*/ 584924 h 619308"/>
              <a:gd name="csX73" fmla="*/ 865406 w 894051"/>
              <a:gd name="csY73" fmla="*/ 525133 h 619308"/>
              <a:gd name="csX74" fmla="*/ 863397 w 894051"/>
              <a:gd name="csY74" fmla="*/ 504148 h 619308"/>
              <a:gd name="csX75" fmla="*/ 863285 w 894051"/>
              <a:gd name="csY75" fmla="*/ 503664 h 619308"/>
              <a:gd name="csX76" fmla="*/ 857072 w 894051"/>
              <a:gd name="csY76" fmla="*/ 483088 h 619308"/>
              <a:gd name="csX77" fmla="*/ 831544 w 894051"/>
              <a:gd name="csY77" fmla="*/ 445772 h 619308"/>
              <a:gd name="csX78" fmla="*/ 831358 w 894051"/>
              <a:gd name="csY78" fmla="*/ 425643 h 619308"/>
              <a:gd name="csX79" fmla="*/ 851487 w 894051"/>
              <a:gd name="csY79" fmla="*/ 425457 h 619308"/>
              <a:gd name="csX80" fmla="*/ 853682 w 894051"/>
              <a:gd name="csY80" fmla="*/ 427615 h 619308"/>
              <a:gd name="csX81" fmla="*/ 853868 w 894051"/>
              <a:gd name="csY81" fmla="*/ 447744 h 619308"/>
              <a:gd name="csX82" fmla="*/ 833739 w 894051"/>
              <a:gd name="csY82" fmla="*/ 447930 h 619308"/>
              <a:gd name="csX83" fmla="*/ 447048 w 894051"/>
              <a:gd name="csY83" fmla="*/ 386836 h 619308"/>
              <a:gd name="csX84" fmla="*/ 544832 w 894051"/>
              <a:gd name="csY84" fmla="*/ 427355 h 619308"/>
              <a:gd name="csX85" fmla="*/ 544906 w 894051"/>
              <a:gd name="csY85" fmla="*/ 427429 h 619308"/>
              <a:gd name="csX86" fmla="*/ 585387 w 894051"/>
              <a:gd name="csY86" fmla="*/ 525175 h 619308"/>
              <a:gd name="csX87" fmla="*/ 501337 w 894051"/>
              <a:gd name="csY87" fmla="*/ 612537 h 619308"/>
              <a:gd name="csX88" fmla="*/ 447015 w 894051"/>
              <a:gd name="csY88" fmla="*/ 619309 h 619308"/>
              <a:gd name="csX89" fmla="*/ 392693 w 894051"/>
              <a:gd name="csY89" fmla="*/ 612537 h 619308"/>
              <a:gd name="csX90" fmla="*/ 308642 w 894051"/>
              <a:gd name="csY90" fmla="*/ 525175 h 619308"/>
              <a:gd name="csX91" fmla="*/ 349198 w 894051"/>
              <a:gd name="csY91" fmla="*/ 427391 h 619308"/>
              <a:gd name="csX92" fmla="*/ 446982 w 894051"/>
              <a:gd name="csY92" fmla="*/ 386836 h 619308"/>
              <a:gd name="csX93" fmla="*/ 524699 w 894051"/>
              <a:gd name="csY93" fmla="*/ 447521 h 619308"/>
              <a:gd name="csX94" fmla="*/ 447048 w 894051"/>
              <a:gd name="csY94" fmla="*/ 415411 h 619308"/>
              <a:gd name="csX95" fmla="*/ 369397 w 894051"/>
              <a:gd name="csY95" fmla="*/ 447558 h 619308"/>
              <a:gd name="csX96" fmla="*/ 337251 w 894051"/>
              <a:gd name="csY96" fmla="*/ 525209 h 619308"/>
              <a:gd name="csX97" fmla="*/ 399870 w 894051"/>
              <a:gd name="csY97" fmla="*/ 585000 h 619308"/>
              <a:gd name="csX98" fmla="*/ 447048 w 894051"/>
              <a:gd name="csY98" fmla="*/ 590730 h 619308"/>
              <a:gd name="csX99" fmla="*/ 494226 w 894051"/>
              <a:gd name="csY99" fmla="*/ 584963 h 619308"/>
              <a:gd name="csX100" fmla="*/ 556846 w 894051"/>
              <a:gd name="csY100" fmla="*/ 525172 h 619308"/>
              <a:gd name="csX101" fmla="*/ 524736 w 894051"/>
              <a:gd name="csY101" fmla="*/ 447521 h 619308"/>
              <a:gd name="csX102" fmla="*/ 755680 w 894051"/>
              <a:gd name="csY102" fmla="*/ 168915 h 619308"/>
              <a:gd name="csX103" fmla="*/ 825480 w 894051"/>
              <a:gd name="csY103" fmla="*/ 197825 h 619308"/>
              <a:gd name="csX104" fmla="*/ 854391 w 894051"/>
              <a:gd name="csY104" fmla="*/ 267625 h 619308"/>
              <a:gd name="csX105" fmla="*/ 825480 w 894051"/>
              <a:gd name="csY105" fmla="*/ 337425 h 619308"/>
              <a:gd name="csX106" fmla="*/ 755680 w 894051"/>
              <a:gd name="csY106" fmla="*/ 366336 h 619308"/>
              <a:gd name="csX107" fmla="*/ 685880 w 894051"/>
              <a:gd name="csY107" fmla="*/ 337425 h 619308"/>
              <a:gd name="csX108" fmla="*/ 656970 w 894051"/>
              <a:gd name="csY108" fmla="*/ 267625 h 619308"/>
              <a:gd name="csX109" fmla="*/ 685880 w 894051"/>
              <a:gd name="csY109" fmla="*/ 197825 h 619308"/>
              <a:gd name="csX110" fmla="*/ 755680 w 894051"/>
              <a:gd name="csY110" fmla="*/ 168915 h 619308"/>
              <a:gd name="csX111" fmla="*/ 805277 w 894051"/>
              <a:gd name="csY111" fmla="*/ 218028 h 619308"/>
              <a:gd name="csX112" fmla="*/ 755680 w 894051"/>
              <a:gd name="csY112" fmla="*/ 197490 h 619308"/>
              <a:gd name="csX113" fmla="*/ 706083 w 894051"/>
              <a:gd name="csY113" fmla="*/ 218028 h 619308"/>
              <a:gd name="csX114" fmla="*/ 685546 w 894051"/>
              <a:gd name="csY114" fmla="*/ 267624 h 619308"/>
              <a:gd name="csX115" fmla="*/ 706083 w 894051"/>
              <a:gd name="csY115" fmla="*/ 317221 h 619308"/>
              <a:gd name="csX116" fmla="*/ 755680 w 894051"/>
              <a:gd name="csY116" fmla="*/ 337759 h 619308"/>
              <a:gd name="csX117" fmla="*/ 805277 w 894051"/>
              <a:gd name="csY117" fmla="*/ 317221 h 619308"/>
              <a:gd name="csX118" fmla="*/ 825815 w 894051"/>
              <a:gd name="csY118" fmla="*/ 267624 h 619308"/>
              <a:gd name="csX119" fmla="*/ 805277 w 894051"/>
              <a:gd name="csY119" fmla="*/ 218028 h 619308"/>
              <a:gd name="csX120" fmla="*/ 447051 w 894051"/>
              <a:gd name="csY120" fmla="*/ 168915 h 619308"/>
              <a:gd name="csX121" fmla="*/ 516851 w 894051"/>
              <a:gd name="csY121" fmla="*/ 197825 h 619308"/>
              <a:gd name="csX122" fmla="*/ 545761 w 894051"/>
              <a:gd name="csY122" fmla="*/ 267625 h 619308"/>
              <a:gd name="csX123" fmla="*/ 516851 w 894051"/>
              <a:gd name="csY123" fmla="*/ 337425 h 619308"/>
              <a:gd name="csX124" fmla="*/ 515995 w 894051"/>
              <a:gd name="csY124" fmla="*/ 338244 h 619308"/>
              <a:gd name="csX125" fmla="*/ 447013 w 894051"/>
              <a:gd name="csY125" fmla="*/ 366372 h 619308"/>
              <a:gd name="csX126" fmla="*/ 377213 w 894051"/>
              <a:gd name="csY126" fmla="*/ 337462 h 619308"/>
              <a:gd name="csX127" fmla="*/ 348303 w 894051"/>
              <a:gd name="csY127" fmla="*/ 267662 h 619308"/>
              <a:gd name="csX128" fmla="*/ 377213 w 894051"/>
              <a:gd name="csY128" fmla="*/ 197862 h 619308"/>
              <a:gd name="csX129" fmla="*/ 447013 w 894051"/>
              <a:gd name="csY129" fmla="*/ 168951 h 619308"/>
              <a:gd name="csX130" fmla="*/ 496648 w 894051"/>
              <a:gd name="csY130" fmla="*/ 218028 h 619308"/>
              <a:gd name="csX131" fmla="*/ 447051 w 894051"/>
              <a:gd name="csY131" fmla="*/ 197490 h 619308"/>
              <a:gd name="csX132" fmla="*/ 397454 w 894051"/>
              <a:gd name="csY132" fmla="*/ 218028 h 619308"/>
              <a:gd name="csX133" fmla="*/ 376917 w 894051"/>
              <a:gd name="csY133" fmla="*/ 267624 h 619308"/>
              <a:gd name="csX134" fmla="*/ 397454 w 894051"/>
              <a:gd name="csY134" fmla="*/ 317221 h 619308"/>
              <a:gd name="csX135" fmla="*/ 447051 w 894051"/>
              <a:gd name="csY135" fmla="*/ 337759 h 619308"/>
              <a:gd name="csX136" fmla="*/ 496015 w 894051"/>
              <a:gd name="csY136" fmla="*/ 317891 h 619308"/>
              <a:gd name="csX137" fmla="*/ 496648 w 894051"/>
              <a:gd name="csY137" fmla="*/ 317221 h 619308"/>
              <a:gd name="csX138" fmla="*/ 517186 w 894051"/>
              <a:gd name="csY138" fmla="*/ 267624 h 619308"/>
              <a:gd name="csX139" fmla="*/ 496648 w 894051"/>
              <a:gd name="csY139" fmla="*/ 218028 h 619308"/>
              <a:gd name="csX140" fmla="*/ 189686 w 894051"/>
              <a:gd name="csY140" fmla="*/ 219702 h 619308"/>
              <a:gd name="csX141" fmla="*/ 190839 w 894051"/>
              <a:gd name="csY141" fmla="*/ 199573 h 619308"/>
              <a:gd name="csX142" fmla="*/ 210968 w 894051"/>
              <a:gd name="csY142" fmla="*/ 200726 h 619308"/>
              <a:gd name="csX143" fmla="*/ 213014 w 894051"/>
              <a:gd name="csY143" fmla="*/ 202996 h 619308"/>
              <a:gd name="csX144" fmla="*/ 211861 w 894051"/>
              <a:gd name="csY144" fmla="*/ 223125 h 619308"/>
              <a:gd name="csX145" fmla="*/ 191732 w 894051"/>
              <a:gd name="csY145" fmla="*/ 221972 h 619308"/>
              <a:gd name="csX146" fmla="*/ 208214 w 894051"/>
              <a:gd name="csY146" fmla="*/ 260406 h 619308"/>
              <a:gd name="csX147" fmla="*/ 220939 w 894051"/>
              <a:gd name="csY147" fmla="*/ 244779 h 619308"/>
              <a:gd name="csX148" fmla="*/ 236566 w 894051"/>
              <a:gd name="csY148" fmla="*/ 257504 h 619308"/>
              <a:gd name="csX149" fmla="*/ 237124 w 894051"/>
              <a:gd name="csY149" fmla="*/ 267624 h 619308"/>
              <a:gd name="csX150" fmla="*/ 208213 w 894051"/>
              <a:gd name="csY150" fmla="*/ 337424 h 619308"/>
              <a:gd name="csX151" fmla="*/ 138413 w 894051"/>
              <a:gd name="csY151" fmla="*/ 366335 h 619308"/>
              <a:gd name="csX152" fmla="*/ 68613 w 894051"/>
              <a:gd name="csY152" fmla="*/ 337424 h 619308"/>
              <a:gd name="csX153" fmla="*/ 39703 w 894051"/>
              <a:gd name="csY153" fmla="*/ 267624 h 619308"/>
              <a:gd name="csX154" fmla="*/ 68613 w 894051"/>
              <a:gd name="csY154" fmla="*/ 197824 h 619308"/>
              <a:gd name="csX155" fmla="*/ 138413 w 894051"/>
              <a:gd name="csY155" fmla="*/ 168914 h 619308"/>
              <a:gd name="csX156" fmla="*/ 150282 w 894051"/>
              <a:gd name="csY156" fmla="*/ 169621 h 619308"/>
              <a:gd name="csX157" fmla="*/ 150692 w 894051"/>
              <a:gd name="csY157" fmla="*/ 169695 h 619308"/>
              <a:gd name="csX158" fmla="*/ 161928 w 894051"/>
              <a:gd name="csY158" fmla="*/ 171779 h 619308"/>
              <a:gd name="csX159" fmla="*/ 172421 w 894051"/>
              <a:gd name="csY159" fmla="*/ 188968 h 619308"/>
              <a:gd name="csX160" fmla="*/ 155231 w 894051"/>
              <a:gd name="csY160" fmla="*/ 199461 h 619308"/>
              <a:gd name="csX161" fmla="*/ 147306 w 894051"/>
              <a:gd name="csY161" fmla="*/ 198047 h 619308"/>
              <a:gd name="csX162" fmla="*/ 146860 w 894051"/>
              <a:gd name="csY162" fmla="*/ 197973 h 619308"/>
              <a:gd name="csX163" fmla="*/ 138451 w 894051"/>
              <a:gd name="csY163" fmla="*/ 197489 h 619308"/>
              <a:gd name="csX164" fmla="*/ 88854 w 894051"/>
              <a:gd name="csY164" fmla="*/ 218027 h 619308"/>
              <a:gd name="csX165" fmla="*/ 68317 w 894051"/>
              <a:gd name="csY165" fmla="*/ 267624 h 619308"/>
              <a:gd name="csX166" fmla="*/ 88854 w 894051"/>
              <a:gd name="csY166" fmla="*/ 317220 h 619308"/>
              <a:gd name="csX167" fmla="*/ 138451 w 894051"/>
              <a:gd name="csY167" fmla="*/ 337758 h 619308"/>
              <a:gd name="csX168" fmla="*/ 188048 w 894051"/>
              <a:gd name="csY168" fmla="*/ 317220 h 619308"/>
              <a:gd name="csX169" fmla="*/ 208585 w 894051"/>
              <a:gd name="csY169" fmla="*/ 267624 h 619308"/>
              <a:gd name="csX170" fmla="*/ 208288 w 894051"/>
              <a:gd name="csY170" fmla="*/ 260406 h 619308"/>
              <a:gd name="csX171" fmla="*/ 216028 w 894051"/>
              <a:gd name="csY171" fmla="*/ 447525 h 619308"/>
              <a:gd name="csX172" fmla="*/ 138377 w 894051"/>
              <a:gd name="csY172" fmla="*/ 415415 h 619308"/>
              <a:gd name="csX173" fmla="*/ 60727 w 894051"/>
              <a:gd name="csY173" fmla="*/ 447562 h 619308"/>
              <a:gd name="csX174" fmla="*/ 28580 w 894051"/>
              <a:gd name="csY174" fmla="*/ 525213 h 619308"/>
              <a:gd name="csX175" fmla="*/ 91199 w 894051"/>
              <a:gd name="csY175" fmla="*/ 585004 h 619308"/>
              <a:gd name="csX176" fmla="*/ 138377 w 894051"/>
              <a:gd name="csY176" fmla="*/ 590734 h 619308"/>
              <a:gd name="csX177" fmla="*/ 185556 w 894051"/>
              <a:gd name="csY177" fmla="*/ 584967 h 619308"/>
              <a:gd name="csX178" fmla="*/ 248175 w 894051"/>
              <a:gd name="csY178" fmla="*/ 525175 h 619308"/>
              <a:gd name="csX179" fmla="*/ 216065 w 894051"/>
              <a:gd name="csY179" fmla="*/ 447525 h 619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</a:cxnLst>
            <a:rect l="l" t="t" r="r" b="b"/>
            <a:pathLst>
              <a:path w="894051" h="619308">
                <a:moveTo>
                  <a:pt x="138406" y="386801"/>
                </a:moveTo>
                <a:cubicBezTo>
                  <a:pt x="176543" y="386801"/>
                  <a:pt x="211145" y="402279"/>
                  <a:pt x="236189" y="427320"/>
                </a:cubicBezTo>
                <a:lnTo>
                  <a:pt x="236264" y="427394"/>
                </a:lnTo>
                <a:cubicBezTo>
                  <a:pt x="261267" y="452471"/>
                  <a:pt x="276745" y="487000"/>
                  <a:pt x="276745" y="525140"/>
                </a:cubicBezTo>
                <a:cubicBezTo>
                  <a:pt x="276745" y="571164"/>
                  <a:pt x="239873" y="600223"/>
                  <a:pt x="192695" y="612502"/>
                </a:cubicBezTo>
                <a:cubicBezTo>
                  <a:pt x="175393" y="617004"/>
                  <a:pt x="156790" y="619274"/>
                  <a:pt x="138373" y="619274"/>
                </a:cubicBezTo>
                <a:cubicBezTo>
                  <a:pt x="119955" y="619274"/>
                  <a:pt x="101352" y="617004"/>
                  <a:pt x="84051" y="612502"/>
                </a:cubicBezTo>
                <a:cubicBezTo>
                  <a:pt x="36872" y="600223"/>
                  <a:pt x="0" y="571165"/>
                  <a:pt x="0" y="525140"/>
                </a:cubicBezTo>
                <a:cubicBezTo>
                  <a:pt x="0" y="487002"/>
                  <a:pt x="15515" y="452400"/>
                  <a:pt x="40556" y="427356"/>
                </a:cubicBezTo>
                <a:cubicBezTo>
                  <a:pt x="65559" y="402278"/>
                  <a:pt x="100161" y="386800"/>
                  <a:pt x="138339" y="386800"/>
                </a:cubicBezTo>
                <a:close/>
                <a:moveTo>
                  <a:pt x="601340" y="0"/>
                </a:moveTo>
                <a:cubicBezTo>
                  <a:pt x="628613" y="0"/>
                  <a:pt x="653281" y="11051"/>
                  <a:pt x="671140" y="28911"/>
                </a:cubicBezTo>
                <a:cubicBezTo>
                  <a:pt x="688999" y="46770"/>
                  <a:pt x="700050" y="71476"/>
                  <a:pt x="700050" y="98711"/>
                </a:cubicBezTo>
                <a:cubicBezTo>
                  <a:pt x="700050" y="125946"/>
                  <a:pt x="688999" y="150614"/>
                  <a:pt x="671140" y="168474"/>
                </a:cubicBezTo>
                <a:cubicBezTo>
                  <a:pt x="653281" y="186408"/>
                  <a:pt x="628575" y="197458"/>
                  <a:pt x="601340" y="197458"/>
                </a:cubicBezTo>
                <a:cubicBezTo>
                  <a:pt x="574105" y="197458"/>
                  <a:pt x="549436" y="186408"/>
                  <a:pt x="531577" y="168548"/>
                </a:cubicBezTo>
                <a:cubicBezTo>
                  <a:pt x="513643" y="150614"/>
                  <a:pt x="502592" y="125946"/>
                  <a:pt x="502592" y="98748"/>
                </a:cubicBezTo>
                <a:cubicBezTo>
                  <a:pt x="502592" y="71475"/>
                  <a:pt x="513643" y="46807"/>
                  <a:pt x="531503" y="28948"/>
                </a:cubicBezTo>
                <a:lnTo>
                  <a:pt x="532358" y="28129"/>
                </a:lnTo>
                <a:cubicBezTo>
                  <a:pt x="550143" y="10717"/>
                  <a:pt x="574514" y="1"/>
                  <a:pt x="601340" y="1"/>
                </a:cubicBezTo>
                <a:close/>
                <a:moveTo>
                  <a:pt x="650937" y="49113"/>
                </a:moveTo>
                <a:cubicBezTo>
                  <a:pt x="638249" y="36426"/>
                  <a:pt x="620687" y="28575"/>
                  <a:pt x="601340" y="28575"/>
                </a:cubicBezTo>
                <a:cubicBezTo>
                  <a:pt x="582290" y="28575"/>
                  <a:pt x="564989" y="36166"/>
                  <a:pt x="552376" y="48444"/>
                </a:cubicBezTo>
                <a:lnTo>
                  <a:pt x="551743" y="49113"/>
                </a:lnTo>
                <a:cubicBezTo>
                  <a:pt x="539056" y="61801"/>
                  <a:pt x="531205" y="79363"/>
                  <a:pt x="531205" y="98710"/>
                </a:cubicBezTo>
                <a:cubicBezTo>
                  <a:pt x="531205" y="118095"/>
                  <a:pt x="539019" y="135657"/>
                  <a:pt x="551706" y="148344"/>
                </a:cubicBezTo>
                <a:cubicBezTo>
                  <a:pt x="564393" y="161031"/>
                  <a:pt x="581955" y="168845"/>
                  <a:pt x="601340" y="168845"/>
                </a:cubicBezTo>
                <a:cubicBezTo>
                  <a:pt x="620724" y="168845"/>
                  <a:pt x="638249" y="160994"/>
                  <a:pt x="650936" y="148307"/>
                </a:cubicBezTo>
                <a:cubicBezTo>
                  <a:pt x="663624" y="135657"/>
                  <a:pt x="671474" y="118094"/>
                  <a:pt x="671474" y="98710"/>
                </a:cubicBezTo>
                <a:cubicBezTo>
                  <a:pt x="671474" y="79325"/>
                  <a:pt x="663624" y="61801"/>
                  <a:pt x="650936" y="49113"/>
                </a:cubicBezTo>
                <a:close/>
                <a:moveTo>
                  <a:pt x="292711" y="0"/>
                </a:moveTo>
                <a:cubicBezTo>
                  <a:pt x="319947" y="0"/>
                  <a:pt x="344614" y="11051"/>
                  <a:pt x="362474" y="28911"/>
                </a:cubicBezTo>
                <a:cubicBezTo>
                  <a:pt x="380407" y="46770"/>
                  <a:pt x="391458" y="71476"/>
                  <a:pt x="391458" y="98711"/>
                </a:cubicBezTo>
                <a:cubicBezTo>
                  <a:pt x="391458" y="125946"/>
                  <a:pt x="380407" y="150614"/>
                  <a:pt x="362548" y="168474"/>
                </a:cubicBezTo>
                <a:cubicBezTo>
                  <a:pt x="344689" y="186408"/>
                  <a:pt x="319983" y="197458"/>
                  <a:pt x="292748" y="197458"/>
                </a:cubicBezTo>
                <a:cubicBezTo>
                  <a:pt x="265475" y="197458"/>
                  <a:pt x="240807" y="186408"/>
                  <a:pt x="222948" y="168548"/>
                </a:cubicBezTo>
                <a:lnTo>
                  <a:pt x="222129" y="167692"/>
                </a:lnTo>
                <a:cubicBezTo>
                  <a:pt x="204717" y="149907"/>
                  <a:pt x="194001" y="125537"/>
                  <a:pt x="194001" y="98710"/>
                </a:cubicBezTo>
                <a:cubicBezTo>
                  <a:pt x="194001" y="71438"/>
                  <a:pt x="205052" y="46770"/>
                  <a:pt x="222911" y="28910"/>
                </a:cubicBezTo>
                <a:cubicBezTo>
                  <a:pt x="240771" y="11051"/>
                  <a:pt x="265477" y="0"/>
                  <a:pt x="292711" y="0"/>
                </a:cubicBezTo>
                <a:close/>
                <a:moveTo>
                  <a:pt x="342345" y="49113"/>
                </a:moveTo>
                <a:cubicBezTo>
                  <a:pt x="329694" y="36426"/>
                  <a:pt x="312095" y="28575"/>
                  <a:pt x="292711" y="28575"/>
                </a:cubicBezTo>
                <a:cubicBezTo>
                  <a:pt x="273325" y="28575"/>
                  <a:pt x="255801" y="36426"/>
                  <a:pt x="243114" y="49113"/>
                </a:cubicBezTo>
                <a:cubicBezTo>
                  <a:pt x="230427" y="61801"/>
                  <a:pt x="222576" y="79363"/>
                  <a:pt x="222576" y="98710"/>
                </a:cubicBezTo>
                <a:cubicBezTo>
                  <a:pt x="222576" y="117760"/>
                  <a:pt x="230167" y="135061"/>
                  <a:pt x="242407" y="147674"/>
                </a:cubicBezTo>
                <a:lnTo>
                  <a:pt x="243077" y="148307"/>
                </a:lnTo>
                <a:cubicBezTo>
                  <a:pt x="255764" y="160994"/>
                  <a:pt x="273327" y="168844"/>
                  <a:pt x="292674" y="168844"/>
                </a:cubicBezTo>
                <a:cubicBezTo>
                  <a:pt x="312059" y="168844"/>
                  <a:pt x="329620" y="160994"/>
                  <a:pt x="342270" y="148307"/>
                </a:cubicBezTo>
                <a:cubicBezTo>
                  <a:pt x="354958" y="135656"/>
                  <a:pt x="362808" y="118094"/>
                  <a:pt x="362808" y="98710"/>
                </a:cubicBezTo>
                <a:cubicBezTo>
                  <a:pt x="362808" y="79325"/>
                  <a:pt x="354958" y="61801"/>
                  <a:pt x="342270" y="49113"/>
                </a:cubicBezTo>
                <a:close/>
                <a:moveTo>
                  <a:pt x="857142" y="483091"/>
                </a:moveTo>
                <a:cubicBezTo>
                  <a:pt x="854128" y="475836"/>
                  <a:pt x="857589" y="467502"/>
                  <a:pt x="864844" y="464451"/>
                </a:cubicBezTo>
                <a:cubicBezTo>
                  <a:pt x="872099" y="461437"/>
                  <a:pt x="880434" y="464897"/>
                  <a:pt x="883485" y="472153"/>
                </a:cubicBezTo>
                <a:cubicBezTo>
                  <a:pt x="886945" y="480487"/>
                  <a:pt x="889624" y="489231"/>
                  <a:pt x="891410" y="498086"/>
                </a:cubicBezTo>
                <a:lnTo>
                  <a:pt x="891521" y="498645"/>
                </a:lnTo>
                <a:cubicBezTo>
                  <a:pt x="893196" y="507277"/>
                  <a:pt x="894051" y="516131"/>
                  <a:pt x="894051" y="525174"/>
                </a:cubicBezTo>
                <a:cubicBezTo>
                  <a:pt x="894051" y="571198"/>
                  <a:pt x="857179" y="600257"/>
                  <a:pt x="810001" y="612536"/>
                </a:cubicBezTo>
                <a:cubicBezTo>
                  <a:pt x="792700" y="617038"/>
                  <a:pt x="774096" y="619308"/>
                  <a:pt x="755679" y="619308"/>
                </a:cubicBezTo>
                <a:cubicBezTo>
                  <a:pt x="737261" y="619308"/>
                  <a:pt x="718658" y="617038"/>
                  <a:pt x="701357" y="612536"/>
                </a:cubicBezTo>
                <a:cubicBezTo>
                  <a:pt x="654178" y="600257"/>
                  <a:pt x="617306" y="571199"/>
                  <a:pt x="617306" y="525174"/>
                </a:cubicBezTo>
                <a:cubicBezTo>
                  <a:pt x="617306" y="487036"/>
                  <a:pt x="632821" y="452434"/>
                  <a:pt x="657862" y="427390"/>
                </a:cubicBezTo>
                <a:cubicBezTo>
                  <a:pt x="682865" y="402312"/>
                  <a:pt x="717467" y="386834"/>
                  <a:pt x="755645" y="386834"/>
                </a:cubicBezTo>
                <a:cubicBezTo>
                  <a:pt x="764315" y="386834"/>
                  <a:pt x="772947" y="387690"/>
                  <a:pt x="781355" y="389253"/>
                </a:cubicBezTo>
                <a:cubicBezTo>
                  <a:pt x="789950" y="390890"/>
                  <a:pt x="798284" y="393271"/>
                  <a:pt x="806173" y="396397"/>
                </a:cubicBezTo>
                <a:cubicBezTo>
                  <a:pt x="813502" y="399262"/>
                  <a:pt x="817111" y="407559"/>
                  <a:pt x="814247" y="414851"/>
                </a:cubicBezTo>
                <a:cubicBezTo>
                  <a:pt x="811382" y="422181"/>
                  <a:pt x="803084" y="425790"/>
                  <a:pt x="795792" y="422925"/>
                </a:cubicBezTo>
                <a:cubicBezTo>
                  <a:pt x="789504" y="420470"/>
                  <a:pt x="782881" y="418535"/>
                  <a:pt x="776109" y="417270"/>
                </a:cubicBezTo>
                <a:cubicBezTo>
                  <a:pt x="769635" y="416042"/>
                  <a:pt x="762753" y="415372"/>
                  <a:pt x="755609" y="415372"/>
                </a:cubicBezTo>
                <a:cubicBezTo>
                  <a:pt x="725285" y="415372"/>
                  <a:pt x="697826" y="427651"/>
                  <a:pt x="677958" y="447519"/>
                </a:cubicBezTo>
                <a:cubicBezTo>
                  <a:pt x="658053" y="467313"/>
                  <a:pt x="645811" y="494772"/>
                  <a:pt x="645811" y="525170"/>
                </a:cubicBezTo>
                <a:cubicBezTo>
                  <a:pt x="645811" y="555754"/>
                  <a:pt x="673270" y="575808"/>
                  <a:pt x="708431" y="584961"/>
                </a:cubicBezTo>
                <a:cubicBezTo>
                  <a:pt x="723165" y="588793"/>
                  <a:pt x="739275" y="590691"/>
                  <a:pt x="755609" y="590691"/>
                </a:cubicBezTo>
                <a:cubicBezTo>
                  <a:pt x="771942" y="590691"/>
                  <a:pt x="788091" y="588756"/>
                  <a:pt x="802787" y="584924"/>
                </a:cubicBezTo>
                <a:cubicBezTo>
                  <a:pt x="837948" y="575771"/>
                  <a:pt x="865406" y="555716"/>
                  <a:pt x="865406" y="525133"/>
                </a:cubicBezTo>
                <a:cubicBezTo>
                  <a:pt x="865406" y="517914"/>
                  <a:pt x="864737" y="510882"/>
                  <a:pt x="863397" y="504148"/>
                </a:cubicBezTo>
                <a:lnTo>
                  <a:pt x="863285" y="503664"/>
                </a:lnTo>
                <a:cubicBezTo>
                  <a:pt x="861872" y="496446"/>
                  <a:pt x="859751" y="489563"/>
                  <a:pt x="857072" y="483088"/>
                </a:cubicBezTo>
                <a:close/>
                <a:moveTo>
                  <a:pt x="831544" y="445772"/>
                </a:moveTo>
                <a:cubicBezTo>
                  <a:pt x="825926" y="440266"/>
                  <a:pt x="825851" y="431225"/>
                  <a:pt x="831358" y="425643"/>
                </a:cubicBezTo>
                <a:cubicBezTo>
                  <a:pt x="836865" y="420025"/>
                  <a:pt x="845905" y="419950"/>
                  <a:pt x="851487" y="425457"/>
                </a:cubicBezTo>
                <a:lnTo>
                  <a:pt x="853682" y="427615"/>
                </a:lnTo>
                <a:cubicBezTo>
                  <a:pt x="859300" y="433122"/>
                  <a:pt x="859375" y="442163"/>
                  <a:pt x="853868" y="447744"/>
                </a:cubicBezTo>
                <a:cubicBezTo>
                  <a:pt x="848362" y="453362"/>
                  <a:pt x="839321" y="453437"/>
                  <a:pt x="833739" y="447930"/>
                </a:cubicBezTo>
                <a:close/>
                <a:moveTo>
                  <a:pt x="447048" y="386836"/>
                </a:moveTo>
                <a:cubicBezTo>
                  <a:pt x="485185" y="386836"/>
                  <a:pt x="519788" y="402315"/>
                  <a:pt x="544832" y="427355"/>
                </a:cubicBezTo>
                <a:lnTo>
                  <a:pt x="544906" y="427429"/>
                </a:lnTo>
                <a:cubicBezTo>
                  <a:pt x="569909" y="452507"/>
                  <a:pt x="585387" y="487035"/>
                  <a:pt x="585387" y="525175"/>
                </a:cubicBezTo>
                <a:cubicBezTo>
                  <a:pt x="585387" y="571200"/>
                  <a:pt x="548515" y="600258"/>
                  <a:pt x="501337" y="612537"/>
                </a:cubicBezTo>
                <a:cubicBezTo>
                  <a:pt x="484036" y="617039"/>
                  <a:pt x="465432" y="619309"/>
                  <a:pt x="447015" y="619309"/>
                </a:cubicBezTo>
                <a:cubicBezTo>
                  <a:pt x="428597" y="619309"/>
                  <a:pt x="409994" y="617039"/>
                  <a:pt x="392693" y="612537"/>
                </a:cubicBezTo>
                <a:cubicBezTo>
                  <a:pt x="345515" y="600258"/>
                  <a:pt x="308642" y="571201"/>
                  <a:pt x="308642" y="525175"/>
                </a:cubicBezTo>
                <a:cubicBezTo>
                  <a:pt x="308642" y="487038"/>
                  <a:pt x="324158" y="452435"/>
                  <a:pt x="349198" y="427391"/>
                </a:cubicBezTo>
                <a:cubicBezTo>
                  <a:pt x="374201" y="402314"/>
                  <a:pt x="408803" y="386836"/>
                  <a:pt x="446982" y="386836"/>
                </a:cubicBezTo>
                <a:close/>
                <a:moveTo>
                  <a:pt x="524699" y="447521"/>
                </a:moveTo>
                <a:cubicBezTo>
                  <a:pt x="504868" y="427690"/>
                  <a:pt x="477409" y="415411"/>
                  <a:pt x="447048" y="415411"/>
                </a:cubicBezTo>
                <a:cubicBezTo>
                  <a:pt x="416724" y="415411"/>
                  <a:pt x="389266" y="427690"/>
                  <a:pt x="369397" y="447558"/>
                </a:cubicBezTo>
                <a:cubicBezTo>
                  <a:pt x="349492" y="467352"/>
                  <a:pt x="337251" y="494811"/>
                  <a:pt x="337251" y="525209"/>
                </a:cubicBezTo>
                <a:cubicBezTo>
                  <a:pt x="337251" y="555793"/>
                  <a:pt x="364709" y="575848"/>
                  <a:pt x="399870" y="585000"/>
                </a:cubicBezTo>
                <a:cubicBezTo>
                  <a:pt x="414604" y="588832"/>
                  <a:pt x="430715" y="590730"/>
                  <a:pt x="447048" y="590730"/>
                </a:cubicBezTo>
                <a:cubicBezTo>
                  <a:pt x="463382" y="590730"/>
                  <a:pt x="479530" y="588795"/>
                  <a:pt x="494226" y="584963"/>
                </a:cubicBezTo>
                <a:cubicBezTo>
                  <a:pt x="529387" y="575810"/>
                  <a:pt x="556846" y="555756"/>
                  <a:pt x="556846" y="525172"/>
                </a:cubicBezTo>
                <a:cubicBezTo>
                  <a:pt x="556846" y="494811"/>
                  <a:pt x="544567" y="467352"/>
                  <a:pt x="524736" y="447521"/>
                </a:cubicBezTo>
                <a:close/>
                <a:moveTo>
                  <a:pt x="755680" y="168915"/>
                </a:moveTo>
                <a:cubicBezTo>
                  <a:pt x="782953" y="168915"/>
                  <a:pt x="807621" y="179966"/>
                  <a:pt x="825480" y="197825"/>
                </a:cubicBezTo>
                <a:cubicBezTo>
                  <a:pt x="843340" y="215685"/>
                  <a:pt x="854391" y="240390"/>
                  <a:pt x="854391" y="267625"/>
                </a:cubicBezTo>
                <a:cubicBezTo>
                  <a:pt x="854391" y="294898"/>
                  <a:pt x="843340" y="319566"/>
                  <a:pt x="825480" y="337425"/>
                </a:cubicBezTo>
                <a:cubicBezTo>
                  <a:pt x="807621" y="355285"/>
                  <a:pt x="782915" y="366336"/>
                  <a:pt x="755680" y="366336"/>
                </a:cubicBezTo>
                <a:cubicBezTo>
                  <a:pt x="728407" y="366336"/>
                  <a:pt x="703739" y="355285"/>
                  <a:pt x="685880" y="337425"/>
                </a:cubicBezTo>
                <a:cubicBezTo>
                  <a:pt x="668021" y="319566"/>
                  <a:pt x="656970" y="294860"/>
                  <a:pt x="656970" y="267625"/>
                </a:cubicBezTo>
                <a:cubicBezTo>
                  <a:pt x="656970" y="240352"/>
                  <a:pt x="668021" y="215685"/>
                  <a:pt x="685880" y="197825"/>
                </a:cubicBezTo>
                <a:cubicBezTo>
                  <a:pt x="703739" y="179966"/>
                  <a:pt x="728445" y="168915"/>
                  <a:pt x="755680" y="168915"/>
                </a:cubicBezTo>
                <a:close/>
                <a:moveTo>
                  <a:pt x="805277" y="218028"/>
                </a:moveTo>
                <a:cubicBezTo>
                  <a:pt x="792589" y="205340"/>
                  <a:pt x="775027" y="197490"/>
                  <a:pt x="755680" y="197490"/>
                </a:cubicBezTo>
                <a:cubicBezTo>
                  <a:pt x="736295" y="197490"/>
                  <a:pt x="718771" y="205341"/>
                  <a:pt x="706083" y="218028"/>
                </a:cubicBezTo>
                <a:cubicBezTo>
                  <a:pt x="693396" y="230715"/>
                  <a:pt x="685546" y="248277"/>
                  <a:pt x="685546" y="267624"/>
                </a:cubicBezTo>
                <a:cubicBezTo>
                  <a:pt x="685546" y="287010"/>
                  <a:pt x="693396" y="304534"/>
                  <a:pt x="706083" y="317221"/>
                </a:cubicBezTo>
                <a:cubicBezTo>
                  <a:pt x="718770" y="329908"/>
                  <a:pt x="736333" y="337759"/>
                  <a:pt x="755680" y="337759"/>
                </a:cubicBezTo>
                <a:cubicBezTo>
                  <a:pt x="775065" y="337759"/>
                  <a:pt x="792589" y="329908"/>
                  <a:pt x="805277" y="317221"/>
                </a:cubicBezTo>
                <a:cubicBezTo>
                  <a:pt x="817964" y="304534"/>
                  <a:pt x="825815" y="286972"/>
                  <a:pt x="825815" y="267624"/>
                </a:cubicBezTo>
                <a:cubicBezTo>
                  <a:pt x="825815" y="248239"/>
                  <a:pt x="817964" y="230715"/>
                  <a:pt x="805277" y="218028"/>
                </a:cubicBezTo>
                <a:close/>
                <a:moveTo>
                  <a:pt x="447051" y="168915"/>
                </a:moveTo>
                <a:cubicBezTo>
                  <a:pt x="474324" y="168915"/>
                  <a:pt x="499029" y="179966"/>
                  <a:pt x="516851" y="197825"/>
                </a:cubicBezTo>
                <a:cubicBezTo>
                  <a:pt x="534711" y="215685"/>
                  <a:pt x="545761" y="240390"/>
                  <a:pt x="545761" y="267625"/>
                </a:cubicBezTo>
                <a:cubicBezTo>
                  <a:pt x="545761" y="294898"/>
                  <a:pt x="534711" y="319566"/>
                  <a:pt x="516851" y="337425"/>
                </a:cubicBezTo>
                <a:lnTo>
                  <a:pt x="515995" y="338244"/>
                </a:lnTo>
                <a:cubicBezTo>
                  <a:pt x="498210" y="355657"/>
                  <a:pt x="473840" y="366372"/>
                  <a:pt x="447013" y="366372"/>
                </a:cubicBezTo>
                <a:cubicBezTo>
                  <a:pt x="419741" y="366372"/>
                  <a:pt x="395073" y="355321"/>
                  <a:pt x="377213" y="337462"/>
                </a:cubicBezTo>
                <a:cubicBezTo>
                  <a:pt x="359354" y="319603"/>
                  <a:pt x="348303" y="294897"/>
                  <a:pt x="348303" y="267662"/>
                </a:cubicBezTo>
                <a:cubicBezTo>
                  <a:pt x="348303" y="240389"/>
                  <a:pt x="359354" y="215721"/>
                  <a:pt x="377213" y="197862"/>
                </a:cubicBezTo>
                <a:cubicBezTo>
                  <a:pt x="395073" y="180002"/>
                  <a:pt x="419779" y="168951"/>
                  <a:pt x="447013" y="168951"/>
                </a:cubicBezTo>
                <a:close/>
                <a:moveTo>
                  <a:pt x="496648" y="218028"/>
                </a:moveTo>
                <a:cubicBezTo>
                  <a:pt x="483960" y="205340"/>
                  <a:pt x="466398" y="197490"/>
                  <a:pt x="447051" y="197490"/>
                </a:cubicBezTo>
                <a:cubicBezTo>
                  <a:pt x="427666" y="197490"/>
                  <a:pt x="410142" y="205341"/>
                  <a:pt x="397454" y="218028"/>
                </a:cubicBezTo>
                <a:cubicBezTo>
                  <a:pt x="384767" y="230715"/>
                  <a:pt x="376917" y="248277"/>
                  <a:pt x="376917" y="267624"/>
                </a:cubicBezTo>
                <a:cubicBezTo>
                  <a:pt x="376917" y="287010"/>
                  <a:pt x="384767" y="304534"/>
                  <a:pt x="397454" y="317221"/>
                </a:cubicBezTo>
                <a:cubicBezTo>
                  <a:pt x="410141" y="329908"/>
                  <a:pt x="427704" y="337759"/>
                  <a:pt x="447051" y="337759"/>
                </a:cubicBezTo>
                <a:cubicBezTo>
                  <a:pt x="466101" y="337759"/>
                  <a:pt x="483402" y="330169"/>
                  <a:pt x="496015" y="317891"/>
                </a:cubicBezTo>
                <a:lnTo>
                  <a:pt x="496648" y="317221"/>
                </a:lnTo>
                <a:cubicBezTo>
                  <a:pt x="509335" y="304534"/>
                  <a:pt x="517186" y="286971"/>
                  <a:pt x="517186" y="267624"/>
                </a:cubicBezTo>
                <a:cubicBezTo>
                  <a:pt x="517186" y="248239"/>
                  <a:pt x="509335" y="230715"/>
                  <a:pt x="496648" y="218028"/>
                </a:cubicBezTo>
                <a:close/>
                <a:moveTo>
                  <a:pt x="189686" y="219702"/>
                </a:moveTo>
                <a:cubicBezTo>
                  <a:pt x="184439" y="213823"/>
                  <a:pt x="184960" y="204782"/>
                  <a:pt x="190839" y="199573"/>
                </a:cubicBezTo>
                <a:cubicBezTo>
                  <a:pt x="196718" y="194327"/>
                  <a:pt x="205759" y="194848"/>
                  <a:pt x="210968" y="200726"/>
                </a:cubicBezTo>
                <a:lnTo>
                  <a:pt x="213014" y="202996"/>
                </a:lnTo>
                <a:cubicBezTo>
                  <a:pt x="218261" y="208875"/>
                  <a:pt x="217740" y="217916"/>
                  <a:pt x="211861" y="223125"/>
                </a:cubicBezTo>
                <a:cubicBezTo>
                  <a:pt x="205982" y="228371"/>
                  <a:pt x="196941" y="227850"/>
                  <a:pt x="191732" y="221972"/>
                </a:cubicBezTo>
                <a:close/>
                <a:moveTo>
                  <a:pt x="208214" y="260406"/>
                </a:moveTo>
                <a:cubicBezTo>
                  <a:pt x="207396" y="252593"/>
                  <a:pt x="213126" y="245560"/>
                  <a:pt x="220939" y="244779"/>
                </a:cubicBezTo>
                <a:cubicBezTo>
                  <a:pt x="228752" y="243961"/>
                  <a:pt x="235785" y="249691"/>
                  <a:pt x="236566" y="257504"/>
                </a:cubicBezTo>
                <a:lnTo>
                  <a:pt x="237124" y="267624"/>
                </a:lnTo>
                <a:cubicBezTo>
                  <a:pt x="237124" y="294897"/>
                  <a:pt x="226073" y="319565"/>
                  <a:pt x="208213" y="337424"/>
                </a:cubicBezTo>
                <a:cubicBezTo>
                  <a:pt x="190354" y="355284"/>
                  <a:pt x="165648" y="366335"/>
                  <a:pt x="138413" y="366335"/>
                </a:cubicBezTo>
                <a:cubicBezTo>
                  <a:pt x="111140" y="366335"/>
                  <a:pt x="86473" y="355284"/>
                  <a:pt x="68613" y="337424"/>
                </a:cubicBezTo>
                <a:cubicBezTo>
                  <a:pt x="50754" y="319565"/>
                  <a:pt x="39703" y="294859"/>
                  <a:pt x="39703" y="267624"/>
                </a:cubicBezTo>
                <a:cubicBezTo>
                  <a:pt x="39703" y="240351"/>
                  <a:pt x="50754" y="215683"/>
                  <a:pt x="68613" y="197824"/>
                </a:cubicBezTo>
                <a:cubicBezTo>
                  <a:pt x="86473" y="179965"/>
                  <a:pt x="111178" y="168914"/>
                  <a:pt x="138413" y="168914"/>
                </a:cubicBezTo>
                <a:cubicBezTo>
                  <a:pt x="142357" y="168914"/>
                  <a:pt x="146376" y="169174"/>
                  <a:pt x="150282" y="169621"/>
                </a:cubicBezTo>
                <a:lnTo>
                  <a:pt x="150692" y="169695"/>
                </a:lnTo>
                <a:cubicBezTo>
                  <a:pt x="154338" y="170142"/>
                  <a:pt x="158096" y="170848"/>
                  <a:pt x="161928" y="171779"/>
                </a:cubicBezTo>
                <a:cubicBezTo>
                  <a:pt x="169556" y="173639"/>
                  <a:pt x="174244" y="181341"/>
                  <a:pt x="172421" y="188968"/>
                </a:cubicBezTo>
                <a:cubicBezTo>
                  <a:pt x="170561" y="196596"/>
                  <a:pt x="162859" y="201284"/>
                  <a:pt x="155231" y="199461"/>
                </a:cubicBezTo>
                <a:cubicBezTo>
                  <a:pt x="152813" y="198903"/>
                  <a:pt x="150171" y="198419"/>
                  <a:pt x="147306" y="198047"/>
                </a:cubicBezTo>
                <a:lnTo>
                  <a:pt x="146860" y="197973"/>
                </a:lnTo>
                <a:cubicBezTo>
                  <a:pt x="144181" y="197675"/>
                  <a:pt x="141353" y="197489"/>
                  <a:pt x="138451" y="197489"/>
                </a:cubicBezTo>
                <a:cubicBezTo>
                  <a:pt x="119066" y="197489"/>
                  <a:pt x="101542" y="205340"/>
                  <a:pt x="88854" y="218027"/>
                </a:cubicBezTo>
                <a:cubicBezTo>
                  <a:pt x="76167" y="230714"/>
                  <a:pt x="68317" y="248276"/>
                  <a:pt x="68317" y="267624"/>
                </a:cubicBezTo>
                <a:cubicBezTo>
                  <a:pt x="68317" y="287009"/>
                  <a:pt x="76167" y="304533"/>
                  <a:pt x="88854" y="317220"/>
                </a:cubicBezTo>
                <a:cubicBezTo>
                  <a:pt x="101542" y="329908"/>
                  <a:pt x="119104" y="337758"/>
                  <a:pt x="138451" y="337758"/>
                </a:cubicBezTo>
                <a:cubicBezTo>
                  <a:pt x="157836" y="337758"/>
                  <a:pt x="175360" y="329907"/>
                  <a:pt x="188048" y="317220"/>
                </a:cubicBezTo>
                <a:cubicBezTo>
                  <a:pt x="200735" y="304533"/>
                  <a:pt x="208585" y="286971"/>
                  <a:pt x="208585" y="267624"/>
                </a:cubicBezTo>
                <a:lnTo>
                  <a:pt x="208288" y="260406"/>
                </a:lnTo>
                <a:close/>
                <a:moveTo>
                  <a:pt x="216028" y="447525"/>
                </a:moveTo>
                <a:cubicBezTo>
                  <a:pt x="196197" y="427694"/>
                  <a:pt x="168738" y="415415"/>
                  <a:pt x="138377" y="415415"/>
                </a:cubicBezTo>
                <a:cubicBezTo>
                  <a:pt x="108053" y="415415"/>
                  <a:pt x="80595" y="427694"/>
                  <a:pt x="60727" y="447562"/>
                </a:cubicBezTo>
                <a:cubicBezTo>
                  <a:pt x="40821" y="467356"/>
                  <a:pt x="28580" y="494814"/>
                  <a:pt x="28580" y="525213"/>
                </a:cubicBezTo>
                <a:cubicBezTo>
                  <a:pt x="28580" y="555796"/>
                  <a:pt x="56038" y="575851"/>
                  <a:pt x="91199" y="585004"/>
                </a:cubicBezTo>
                <a:cubicBezTo>
                  <a:pt x="105933" y="588836"/>
                  <a:pt x="122044" y="590734"/>
                  <a:pt x="138377" y="590734"/>
                </a:cubicBezTo>
                <a:cubicBezTo>
                  <a:pt x="154711" y="590734"/>
                  <a:pt x="170859" y="588799"/>
                  <a:pt x="185556" y="584967"/>
                </a:cubicBezTo>
                <a:cubicBezTo>
                  <a:pt x="220716" y="575814"/>
                  <a:pt x="248175" y="555759"/>
                  <a:pt x="248175" y="525175"/>
                </a:cubicBezTo>
                <a:cubicBezTo>
                  <a:pt x="248175" y="494814"/>
                  <a:pt x="235896" y="467356"/>
                  <a:pt x="216065" y="44752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1A478B"/>
              </a:solidFill>
            </a:endParaRPr>
          </a:p>
        </p:txBody>
      </p:sp>
      <p:sp>
        <p:nvSpPr>
          <p:cNvPr id="7" name="Forma libre: forma 6">
            <a:extLst>
              <a:ext uri="{FF2B5EF4-FFF2-40B4-BE49-F238E27FC236}">
                <a16:creationId xmlns:a16="http://schemas.microsoft.com/office/drawing/2014/main" id="{8B326E62-E9D5-BEA2-F704-25E580AE93D6}"/>
              </a:ext>
            </a:extLst>
          </p:cNvPr>
          <p:cNvSpPr/>
          <p:nvPr/>
        </p:nvSpPr>
        <p:spPr>
          <a:xfrm>
            <a:off x="1406237" y="1685732"/>
            <a:ext cx="787615" cy="771802"/>
          </a:xfrm>
          <a:custGeom>
            <a:avLst/>
            <a:gdLst>
              <a:gd name="csX0" fmla="*/ 650009 w 762000"/>
              <a:gd name="csY0" fmla="*/ 608667 h 762000"/>
              <a:gd name="csX1" fmla="*/ 564731 w 762000"/>
              <a:gd name="csY1" fmla="*/ 579087 h 762000"/>
              <a:gd name="csX2" fmla="*/ 535188 w 762000"/>
              <a:gd name="csY2" fmla="*/ 647101 h 762000"/>
              <a:gd name="csX3" fmla="*/ 480754 w 762000"/>
              <a:gd name="csY3" fmla="*/ 719097 h 762000"/>
              <a:gd name="csX4" fmla="*/ 630183 w 762000"/>
              <a:gd name="csY4" fmla="*/ 630209 h 762000"/>
              <a:gd name="csX5" fmla="*/ 650014 w 762000"/>
              <a:gd name="csY5" fmla="*/ 608667 h 762000"/>
              <a:gd name="csX6" fmla="*/ 281210 w 762000"/>
              <a:gd name="csY6" fmla="*/ 719099 h 762000"/>
              <a:gd name="csX7" fmla="*/ 226777 w 762000"/>
              <a:gd name="csY7" fmla="*/ 647104 h 762000"/>
              <a:gd name="csX8" fmla="*/ 197234 w 762000"/>
              <a:gd name="csY8" fmla="*/ 579090 h 762000"/>
              <a:gd name="csX9" fmla="*/ 111956 w 762000"/>
              <a:gd name="csY9" fmla="*/ 608669 h 762000"/>
              <a:gd name="csX10" fmla="*/ 131787 w 762000"/>
              <a:gd name="csY10" fmla="*/ 630175 h 762000"/>
              <a:gd name="csX11" fmla="*/ 281215 w 762000"/>
              <a:gd name="csY11" fmla="*/ 719099 h 762000"/>
              <a:gd name="csX12" fmla="*/ 94092 w 762000"/>
              <a:gd name="csY12" fmla="*/ 585711 h 762000"/>
              <a:gd name="csX13" fmla="*/ 28867 w 762000"/>
              <a:gd name="csY13" fmla="*/ 395288 h 762000"/>
              <a:gd name="csX14" fmla="*/ 166456 w 762000"/>
              <a:gd name="csY14" fmla="*/ 395288 h 762000"/>
              <a:gd name="csX15" fmla="*/ 188818 w 762000"/>
              <a:gd name="csY15" fmla="*/ 551860 h 762000"/>
              <a:gd name="csX16" fmla="*/ 94089 w 762000"/>
              <a:gd name="csY16" fmla="*/ 585718 h 762000"/>
              <a:gd name="csX17" fmla="*/ 28867 w 762000"/>
              <a:gd name="csY17" fmla="*/ 366713 h 762000"/>
              <a:gd name="csX18" fmla="*/ 166456 w 762000"/>
              <a:gd name="csY18" fmla="*/ 366713 h 762000"/>
              <a:gd name="csX19" fmla="*/ 188818 w 762000"/>
              <a:gd name="csY19" fmla="*/ 210141 h 762000"/>
              <a:gd name="csX20" fmla="*/ 94089 w 762000"/>
              <a:gd name="csY20" fmla="*/ 176282 h 762000"/>
              <a:gd name="csX21" fmla="*/ 28865 w 762000"/>
              <a:gd name="csY21" fmla="*/ 366706 h 762000"/>
              <a:gd name="csX22" fmla="*/ 111988 w 762000"/>
              <a:gd name="csY22" fmla="*/ 153333 h 762000"/>
              <a:gd name="csX23" fmla="*/ 131782 w 762000"/>
              <a:gd name="csY23" fmla="*/ 131828 h 762000"/>
              <a:gd name="csX24" fmla="*/ 281210 w 762000"/>
              <a:gd name="csY24" fmla="*/ 42941 h 762000"/>
              <a:gd name="csX25" fmla="*/ 226777 w 762000"/>
              <a:gd name="csY25" fmla="*/ 114936 h 762000"/>
              <a:gd name="csX26" fmla="*/ 197234 w 762000"/>
              <a:gd name="csY26" fmla="*/ 182950 h 762000"/>
              <a:gd name="csX27" fmla="*/ 111993 w 762000"/>
              <a:gd name="csY27" fmla="*/ 153333 h 762000"/>
              <a:gd name="csX28" fmla="*/ 480787 w 762000"/>
              <a:gd name="csY28" fmla="*/ 42901 h 762000"/>
              <a:gd name="csX29" fmla="*/ 535220 w 762000"/>
              <a:gd name="csY29" fmla="*/ 114896 h 762000"/>
              <a:gd name="csX30" fmla="*/ 564763 w 762000"/>
              <a:gd name="csY30" fmla="*/ 182910 h 762000"/>
              <a:gd name="csX31" fmla="*/ 650041 w 762000"/>
              <a:gd name="csY31" fmla="*/ 153331 h 762000"/>
              <a:gd name="csX32" fmla="*/ 630247 w 762000"/>
              <a:gd name="csY32" fmla="*/ 131825 h 762000"/>
              <a:gd name="csX33" fmla="*/ 480791 w 762000"/>
              <a:gd name="csY33" fmla="*/ 42901 h 762000"/>
              <a:gd name="csX34" fmla="*/ 667905 w 762000"/>
              <a:gd name="csY34" fmla="*/ 176289 h 762000"/>
              <a:gd name="csX35" fmla="*/ 733130 w 762000"/>
              <a:gd name="csY35" fmla="*/ 366713 h 762000"/>
              <a:gd name="csX36" fmla="*/ 595579 w 762000"/>
              <a:gd name="csY36" fmla="*/ 366713 h 762000"/>
              <a:gd name="csX37" fmla="*/ 573180 w 762000"/>
              <a:gd name="csY37" fmla="*/ 210141 h 762000"/>
              <a:gd name="csX38" fmla="*/ 667909 w 762000"/>
              <a:gd name="csY38" fmla="*/ 176282 h 762000"/>
              <a:gd name="csX39" fmla="*/ 733130 w 762000"/>
              <a:gd name="csY39" fmla="*/ 395288 h 762000"/>
              <a:gd name="csX40" fmla="*/ 667905 w 762000"/>
              <a:gd name="csY40" fmla="*/ 585711 h 762000"/>
              <a:gd name="csX41" fmla="*/ 573176 w 762000"/>
              <a:gd name="csY41" fmla="*/ 551853 h 762000"/>
              <a:gd name="csX42" fmla="*/ 595538 w 762000"/>
              <a:gd name="csY42" fmla="*/ 395281 h 762000"/>
              <a:gd name="csX43" fmla="*/ 381000 w 762000"/>
              <a:gd name="csY43" fmla="*/ 0 h 762000"/>
              <a:gd name="csX44" fmla="*/ 650415 w 762000"/>
              <a:gd name="csY44" fmla="*/ 111585 h 762000"/>
              <a:gd name="csX45" fmla="*/ 762000 w 762000"/>
              <a:gd name="csY45" fmla="*/ 381000 h 762000"/>
              <a:gd name="csX46" fmla="*/ 650415 w 762000"/>
              <a:gd name="csY46" fmla="*/ 650415 h 762000"/>
              <a:gd name="csX47" fmla="*/ 381000 w 762000"/>
              <a:gd name="csY47" fmla="*/ 762000 h 762000"/>
              <a:gd name="csX48" fmla="*/ 111585 w 762000"/>
              <a:gd name="csY48" fmla="*/ 650415 h 762000"/>
              <a:gd name="csX49" fmla="*/ 0 w 762000"/>
              <a:gd name="csY49" fmla="*/ 381000 h 762000"/>
              <a:gd name="csX50" fmla="*/ 111585 w 762000"/>
              <a:gd name="csY50" fmla="*/ 111585 h 762000"/>
              <a:gd name="csX51" fmla="*/ 381000 w 762000"/>
              <a:gd name="csY51" fmla="*/ 0 h 762000"/>
              <a:gd name="csX52" fmla="*/ 395288 w 762000"/>
              <a:gd name="csY52" fmla="*/ 29617 h 762000"/>
              <a:gd name="csX53" fmla="*/ 510216 w 762000"/>
              <a:gd name="csY53" fmla="*/ 128477 h 762000"/>
              <a:gd name="csX54" fmla="*/ 536782 w 762000"/>
              <a:gd name="csY54" fmla="*/ 189125 h 762000"/>
              <a:gd name="csX55" fmla="*/ 395288 w 762000"/>
              <a:gd name="csY55" fmla="*/ 203747 h 762000"/>
              <a:gd name="csX56" fmla="*/ 395288 w 762000"/>
              <a:gd name="csY56" fmla="*/ 232357 h 762000"/>
              <a:gd name="csX57" fmla="*/ 395288 w 762000"/>
              <a:gd name="csY57" fmla="*/ 366707 h 762000"/>
              <a:gd name="csX58" fmla="*/ 566957 w 762000"/>
              <a:gd name="csY58" fmla="*/ 366707 h 762000"/>
              <a:gd name="csX59" fmla="*/ 545340 w 762000"/>
              <a:gd name="csY59" fmla="*/ 216469 h 762000"/>
              <a:gd name="csX60" fmla="*/ 395283 w 762000"/>
              <a:gd name="csY60" fmla="*/ 232357 h 762000"/>
              <a:gd name="csX61" fmla="*/ 395288 w 762000"/>
              <a:gd name="csY61" fmla="*/ 395282 h 762000"/>
              <a:gd name="csX62" fmla="*/ 395288 w 762000"/>
              <a:gd name="csY62" fmla="*/ 529632 h 762000"/>
              <a:gd name="csX63" fmla="*/ 545382 w 762000"/>
              <a:gd name="csY63" fmla="*/ 545520 h 762000"/>
              <a:gd name="csX64" fmla="*/ 566999 w 762000"/>
              <a:gd name="csY64" fmla="*/ 395282 h 762000"/>
              <a:gd name="csX65" fmla="*/ 395288 w 762000"/>
              <a:gd name="csY65" fmla="*/ 558207 h 762000"/>
              <a:gd name="csX66" fmla="*/ 536781 w 762000"/>
              <a:gd name="csY66" fmla="*/ 572830 h 762000"/>
              <a:gd name="csX67" fmla="*/ 510215 w 762000"/>
              <a:gd name="csY67" fmla="*/ 633477 h 762000"/>
              <a:gd name="csX68" fmla="*/ 395287 w 762000"/>
              <a:gd name="csY68" fmla="*/ 732337 h 762000"/>
              <a:gd name="csX69" fmla="*/ 366713 w 762000"/>
              <a:gd name="csY69" fmla="*/ 732333 h 762000"/>
              <a:gd name="csX70" fmla="*/ 251784 w 762000"/>
              <a:gd name="csY70" fmla="*/ 633474 h 762000"/>
              <a:gd name="csX71" fmla="*/ 225218 w 762000"/>
              <a:gd name="csY71" fmla="*/ 572826 h 762000"/>
              <a:gd name="csX72" fmla="*/ 366712 w 762000"/>
              <a:gd name="csY72" fmla="*/ 558203 h 762000"/>
              <a:gd name="csX73" fmla="*/ 366713 w 762000"/>
              <a:gd name="csY73" fmla="*/ 529632 h 762000"/>
              <a:gd name="csX74" fmla="*/ 366713 w 762000"/>
              <a:gd name="csY74" fmla="*/ 395282 h 762000"/>
              <a:gd name="csX75" fmla="*/ 195043 w 762000"/>
              <a:gd name="csY75" fmla="*/ 395282 h 762000"/>
              <a:gd name="csX76" fmla="*/ 216660 w 762000"/>
              <a:gd name="csY76" fmla="*/ 545520 h 762000"/>
              <a:gd name="csX77" fmla="*/ 366717 w 762000"/>
              <a:gd name="csY77" fmla="*/ 529632 h 762000"/>
              <a:gd name="csX78" fmla="*/ 366713 w 762000"/>
              <a:gd name="csY78" fmla="*/ 366707 h 762000"/>
              <a:gd name="csX79" fmla="*/ 366713 w 762000"/>
              <a:gd name="csY79" fmla="*/ 232357 h 762000"/>
              <a:gd name="csX80" fmla="*/ 216618 w 762000"/>
              <a:gd name="csY80" fmla="*/ 216469 h 762000"/>
              <a:gd name="csX81" fmla="*/ 195001 w 762000"/>
              <a:gd name="csY81" fmla="*/ 366707 h 762000"/>
              <a:gd name="csX82" fmla="*/ 366713 w 762000"/>
              <a:gd name="csY82" fmla="*/ 203782 h 762000"/>
              <a:gd name="csX83" fmla="*/ 366713 w 762000"/>
              <a:gd name="csY83" fmla="*/ 29617 h 762000"/>
              <a:gd name="csX84" fmla="*/ 251784 w 762000"/>
              <a:gd name="csY84" fmla="*/ 128477 h 762000"/>
              <a:gd name="csX85" fmla="*/ 225218 w 762000"/>
              <a:gd name="csY85" fmla="*/ 189125 h 762000"/>
              <a:gd name="csX86" fmla="*/ 366712 w 762000"/>
              <a:gd name="csY86" fmla="*/ 203785 h 7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762000" h="762000">
                <a:moveTo>
                  <a:pt x="650009" y="608667"/>
                </a:moveTo>
                <a:cubicBezTo>
                  <a:pt x="625601" y="597096"/>
                  <a:pt x="596840" y="587087"/>
                  <a:pt x="564731" y="579087"/>
                </a:cubicBezTo>
                <a:cubicBezTo>
                  <a:pt x="556322" y="603755"/>
                  <a:pt x="546424" y="626600"/>
                  <a:pt x="535188" y="647101"/>
                </a:cubicBezTo>
                <a:cubicBezTo>
                  <a:pt x="519413" y="675936"/>
                  <a:pt x="501069" y="700307"/>
                  <a:pt x="480754" y="719097"/>
                </a:cubicBezTo>
                <a:cubicBezTo>
                  <a:pt x="537942" y="702242"/>
                  <a:pt x="589101" y="671286"/>
                  <a:pt x="630183" y="630209"/>
                </a:cubicBezTo>
                <a:cubicBezTo>
                  <a:pt x="637103" y="623289"/>
                  <a:pt x="643726" y="616107"/>
                  <a:pt x="650014" y="608667"/>
                </a:cubicBezTo>
                <a:close/>
                <a:moveTo>
                  <a:pt x="281210" y="719099"/>
                </a:moveTo>
                <a:cubicBezTo>
                  <a:pt x="260895" y="700309"/>
                  <a:pt x="242515" y="675940"/>
                  <a:pt x="226777" y="647104"/>
                </a:cubicBezTo>
                <a:cubicBezTo>
                  <a:pt x="215577" y="626603"/>
                  <a:pt x="205643" y="603795"/>
                  <a:pt x="197234" y="579090"/>
                </a:cubicBezTo>
                <a:cubicBezTo>
                  <a:pt x="165124" y="587089"/>
                  <a:pt x="136364" y="597098"/>
                  <a:pt x="111956" y="608669"/>
                </a:cubicBezTo>
                <a:cubicBezTo>
                  <a:pt x="118244" y="616111"/>
                  <a:pt x="124867" y="623292"/>
                  <a:pt x="131787" y="630175"/>
                </a:cubicBezTo>
                <a:cubicBezTo>
                  <a:pt x="172864" y="671252"/>
                  <a:pt x="224023" y="702245"/>
                  <a:pt x="281215" y="719099"/>
                </a:cubicBezTo>
                <a:close/>
                <a:moveTo>
                  <a:pt x="94092" y="585711"/>
                </a:moveTo>
                <a:cubicBezTo>
                  <a:pt x="55434" y="531612"/>
                  <a:pt x="31695" y="466125"/>
                  <a:pt x="28867" y="395288"/>
                </a:cubicBezTo>
                <a:lnTo>
                  <a:pt x="166456" y="395288"/>
                </a:lnTo>
                <a:cubicBezTo>
                  <a:pt x="167609" y="451433"/>
                  <a:pt x="175535" y="504492"/>
                  <a:pt x="188818" y="551860"/>
                </a:cubicBezTo>
                <a:cubicBezTo>
                  <a:pt x="153025" y="560901"/>
                  <a:pt x="121027" y="572360"/>
                  <a:pt x="94089" y="585718"/>
                </a:cubicBezTo>
                <a:close/>
                <a:moveTo>
                  <a:pt x="28867" y="366713"/>
                </a:moveTo>
                <a:lnTo>
                  <a:pt x="166456" y="366713"/>
                </a:lnTo>
                <a:cubicBezTo>
                  <a:pt x="167609" y="310567"/>
                  <a:pt x="175572" y="257508"/>
                  <a:pt x="188818" y="210141"/>
                </a:cubicBezTo>
                <a:cubicBezTo>
                  <a:pt x="153025" y="201136"/>
                  <a:pt x="121027" y="189677"/>
                  <a:pt x="94089" y="176282"/>
                </a:cubicBezTo>
                <a:cubicBezTo>
                  <a:pt x="55431" y="230344"/>
                  <a:pt x="31693" y="295830"/>
                  <a:pt x="28865" y="366706"/>
                </a:cubicBezTo>
                <a:close/>
                <a:moveTo>
                  <a:pt x="111988" y="153333"/>
                </a:moveTo>
                <a:cubicBezTo>
                  <a:pt x="118313" y="145892"/>
                  <a:pt x="124899" y="138711"/>
                  <a:pt x="131782" y="131828"/>
                </a:cubicBezTo>
                <a:cubicBezTo>
                  <a:pt x="172859" y="90751"/>
                  <a:pt x="223981" y="59795"/>
                  <a:pt x="281210" y="42941"/>
                </a:cubicBezTo>
                <a:cubicBezTo>
                  <a:pt x="260895" y="61693"/>
                  <a:pt x="242552" y="86100"/>
                  <a:pt x="226777" y="114936"/>
                </a:cubicBezTo>
                <a:cubicBezTo>
                  <a:pt x="215577" y="135437"/>
                  <a:pt x="205643" y="158246"/>
                  <a:pt x="197234" y="182950"/>
                </a:cubicBezTo>
                <a:cubicBezTo>
                  <a:pt x="165162" y="174914"/>
                  <a:pt x="136401" y="164905"/>
                  <a:pt x="111993" y="153333"/>
                </a:cubicBezTo>
                <a:close/>
                <a:moveTo>
                  <a:pt x="480787" y="42901"/>
                </a:moveTo>
                <a:cubicBezTo>
                  <a:pt x="501102" y="61691"/>
                  <a:pt x="519445" y="86060"/>
                  <a:pt x="535220" y="114896"/>
                </a:cubicBezTo>
                <a:cubicBezTo>
                  <a:pt x="546420" y="135397"/>
                  <a:pt x="556354" y="158206"/>
                  <a:pt x="564763" y="182910"/>
                </a:cubicBezTo>
                <a:cubicBezTo>
                  <a:pt x="596873" y="174911"/>
                  <a:pt x="625633" y="164903"/>
                  <a:pt x="650041" y="153331"/>
                </a:cubicBezTo>
                <a:cubicBezTo>
                  <a:pt x="643753" y="145889"/>
                  <a:pt x="637130" y="138708"/>
                  <a:pt x="630247" y="131825"/>
                </a:cubicBezTo>
                <a:cubicBezTo>
                  <a:pt x="589134" y="90748"/>
                  <a:pt x="537974" y="59755"/>
                  <a:pt x="480791" y="42901"/>
                </a:cubicBezTo>
                <a:close/>
                <a:moveTo>
                  <a:pt x="667905" y="176289"/>
                </a:moveTo>
                <a:cubicBezTo>
                  <a:pt x="706564" y="230388"/>
                  <a:pt x="730302" y="295875"/>
                  <a:pt x="733130" y="366713"/>
                </a:cubicBezTo>
                <a:lnTo>
                  <a:pt x="595579" y="366713"/>
                </a:lnTo>
                <a:cubicBezTo>
                  <a:pt x="594426" y="310567"/>
                  <a:pt x="586464" y="257508"/>
                  <a:pt x="573180" y="210141"/>
                </a:cubicBezTo>
                <a:cubicBezTo>
                  <a:pt x="608973" y="201099"/>
                  <a:pt x="640972" y="189640"/>
                  <a:pt x="667909" y="176282"/>
                </a:cubicBezTo>
                <a:close/>
                <a:moveTo>
                  <a:pt x="733130" y="395288"/>
                </a:moveTo>
                <a:cubicBezTo>
                  <a:pt x="730302" y="466167"/>
                  <a:pt x="706564" y="531609"/>
                  <a:pt x="667905" y="585711"/>
                </a:cubicBezTo>
                <a:cubicBezTo>
                  <a:pt x="640968" y="572317"/>
                  <a:pt x="608970" y="560857"/>
                  <a:pt x="573176" y="551853"/>
                </a:cubicBezTo>
                <a:cubicBezTo>
                  <a:pt x="586459" y="504488"/>
                  <a:pt x="594385" y="451431"/>
                  <a:pt x="595538" y="395281"/>
                </a:cubicBezTo>
                <a:close/>
                <a:moveTo>
                  <a:pt x="381000" y="0"/>
                </a:moveTo>
                <a:cubicBezTo>
                  <a:pt x="486185" y="0"/>
                  <a:pt x="581473" y="42640"/>
                  <a:pt x="650415" y="111585"/>
                </a:cubicBezTo>
                <a:cubicBezTo>
                  <a:pt x="719359" y="180530"/>
                  <a:pt x="762000" y="275777"/>
                  <a:pt x="762000" y="381000"/>
                </a:cubicBezTo>
                <a:cubicBezTo>
                  <a:pt x="762000" y="486185"/>
                  <a:pt x="719360" y="581473"/>
                  <a:pt x="650415" y="650415"/>
                </a:cubicBezTo>
                <a:cubicBezTo>
                  <a:pt x="581470" y="719359"/>
                  <a:pt x="486223" y="762000"/>
                  <a:pt x="381000" y="762000"/>
                </a:cubicBezTo>
                <a:cubicBezTo>
                  <a:pt x="275815" y="762000"/>
                  <a:pt x="180527" y="719360"/>
                  <a:pt x="111585" y="650415"/>
                </a:cubicBezTo>
                <a:cubicBezTo>
                  <a:pt x="42641" y="581470"/>
                  <a:pt x="0" y="486223"/>
                  <a:pt x="0" y="381000"/>
                </a:cubicBezTo>
                <a:cubicBezTo>
                  <a:pt x="0" y="275815"/>
                  <a:pt x="42640" y="180527"/>
                  <a:pt x="111585" y="111585"/>
                </a:cubicBezTo>
                <a:cubicBezTo>
                  <a:pt x="180530" y="42641"/>
                  <a:pt x="275777" y="0"/>
                  <a:pt x="381000" y="0"/>
                </a:cubicBezTo>
                <a:close/>
                <a:moveTo>
                  <a:pt x="395288" y="29617"/>
                </a:moveTo>
                <a:cubicBezTo>
                  <a:pt x="439452" y="36165"/>
                  <a:pt x="479748" y="72702"/>
                  <a:pt x="510216" y="128477"/>
                </a:cubicBezTo>
                <a:cubicBezTo>
                  <a:pt x="520225" y="146783"/>
                  <a:pt x="529155" y="167135"/>
                  <a:pt x="536782" y="189125"/>
                </a:cubicBezTo>
                <a:cubicBezTo>
                  <a:pt x="493846" y="197757"/>
                  <a:pt x="445960" y="202928"/>
                  <a:pt x="395288" y="203747"/>
                </a:cubicBezTo>
                <a:close/>
                <a:moveTo>
                  <a:pt x="395288" y="232357"/>
                </a:moveTo>
                <a:lnTo>
                  <a:pt x="395288" y="366707"/>
                </a:lnTo>
                <a:lnTo>
                  <a:pt x="566957" y="366707"/>
                </a:lnTo>
                <a:cubicBezTo>
                  <a:pt x="565803" y="312608"/>
                  <a:pt x="558139" y="261675"/>
                  <a:pt x="545340" y="216469"/>
                </a:cubicBezTo>
                <a:cubicBezTo>
                  <a:pt x="499649" y="225882"/>
                  <a:pt x="448823" y="231500"/>
                  <a:pt x="395283" y="232357"/>
                </a:cubicBezTo>
                <a:close/>
                <a:moveTo>
                  <a:pt x="395288" y="395282"/>
                </a:moveTo>
                <a:lnTo>
                  <a:pt x="395288" y="529632"/>
                </a:lnTo>
                <a:cubicBezTo>
                  <a:pt x="448828" y="530488"/>
                  <a:pt x="499653" y="536106"/>
                  <a:pt x="545382" y="545520"/>
                </a:cubicBezTo>
                <a:cubicBezTo>
                  <a:pt x="558144" y="500313"/>
                  <a:pt x="565846" y="449412"/>
                  <a:pt x="566999" y="395282"/>
                </a:cubicBezTo>
                <a:close/>
                <a:moveTo>
                  <a:pt x="395288" y="558207"/>
                </a:moveTo>
                <a:cubicBezTo>
                  <a:pt x="445963" y="559026"/>
                  <a:pt x="493852" y="564197"/>
                  <a:pt x="536781" y="572830"/>
                </a:cubicBezTo>
                <a:cubicBezTo>
                  <a:pt x="529154" y="594819"/>
                  <a:pt x="520224" y="615171"/>
                  <a:pt x="510215" y="633477"/>
                </a:cubicBezTo>
                <a:cubicBezTo>
                  <a:pt x="479743" y="689251"/>
                  <a:pt x="439447" y="725788"/>
                  <a:pt x="395287" y="732337"/>
                </a:cubicBezTo>
                <a:close/>
                <a:moveTo>
                  <a:pt x="366713" y="732333"/>
                </a:moveTo>
                <a:cubicBezTo>
                  <a:pt x="322548" y="725785"/>
                  <a:pt x="282252" y="689248"/>
                  <a:pt x="251784" y="633474"/>
                </a:cubicBezTo>
                <a:cubicBezTo>
                  <a:pt x="241775" y="615167"/>
                  <a:pt x="232845" y="594815"/>
                  <a:pt x="225218" y="572826"/>
                </a:cubicBezTo>
                <a:cubicBezTo>
                  <a:pt x="268154" y="564194"/>
                  <a:pt x="316002" y="559022"/>
                  <a:pt x="366712" y="558203"/>
                </a:cubicBezTo>
                <a:close/>
                <a:moveTo>
                  <a:pt x="366713" y="529632"/>
                </a:moveTo>
                <a:lnTo>
                  <a:pt x="366713" y="395282"/>
                </a:lnTo>
                <a:lnTo>
                  <a:pt x="195043" y="395282"/>
                </a:lnTo>
                <a:cubicBezTo>
                  <a:pt x="196197" y="449381"/>
                  <a:pt x="203861" y="500314"/>
                  <a:pt x="216660" y="545520"/>
                </a:cubicBezTo>
                <a:cubicBezTo>
                  <a:pt x="262351" y="536106"/>
                  <a:pt x="313177" y="530488"/>
                  <a:pt x="366717" y="529632"/>
                </a:cubicBezTo>
                <a:close/>
                <a:moveTo>
                  <a:pt x="366713" y="366707"/>
                </a:moveTo>
                <a:lnTo>
                  <a:pt x="366713" y="232357"/>
                </a:lnTo>
                <a:cubicBezTo>
                  <a:pt x="313172" y="231501"/>
                  <a:pt x="262347" y="225883"/>
                  <a:pt x="216618" y="216469"/>
                </a:cubicBezTo>
                <a:cubicBezTo>
                  <a:pt x="203856" y="261676"/>
                  <a:pt x="196154" y="312576"/>
                  <a:pt x="195001" y="366707"/>
                </a:cubicBezTo>
                <a:close/>
                <a:moveTo>
                  <a:pt x="366713" y="203782"/>
                </a:moveTo>
                <a:lnTo>
                  <a:pt x="366713" y="29617"/>
                </a:lnTo>
                <a:cubicBezTo>
                  <a:pt x="322548" y="36165"/>
                  <a:pt x="282252" y="72702"/>
                  <a:pt x="251784" y="128477"/>
                </a:cubicBezTo>
                <a:cubicBezTo>
                  <a:pt x="241775" y="146783"/>
                  <a:pt x="232845" y="167135"/>
                  <a:pt x="225218" y="189125"/>
                </a:cubicBezTo>
                <a:cubicBezTo>
                  <a:pt x="268154" y="197794"/>
                  <a:pt x="316040" y="202965"/>
                  <a:pt x="366712" y="20378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/>
          </a:p>
        </p:txBody>
      </p:sp>
      <p:grpSp>
        <p:nvGrpSpPr>
          <p:cNvPr id="8" name="Gráfico 22">
            <a:extLst>
              <a:ext uri="{FF2B5EF4-FFF2-40B4-BE49-F238E27FC236}">
                <a16:creationId xmlns:a16="http://schemas.microsoft.com/office/drawing/2014/main" id="{CBA65880-E779-5037-BE8E-031B07F38FB3}"/>
              </a:ext>
            </a:extLst>
          </p:cNvPr>
          <p:cNvGrpSpPr/>
          <p:nvPr/>
        </p:nvGrpSpPr>
        <p:grpSpPr>
          <a:xfrm>
            <a:off x="1358386" y="4158856"/>
            <a:ext cx="871003" cy="871003"/>
            <a:chOff x="5817327" y="3074124"/>
            <a:chExt cx="557348" cy="557348"/>
          </a:xfrm>
          <a:noFill/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EDB46CA8-D438-3DE3-8349-8EB1D0A8B3B6}"/>
                </a:ext>
              </a:extLst>
            </p:cNvPr>
            <p:cNvSpPr/>
            <p:nvPr/>
          </p:nvSpPr>
          <p:spPr>
            <a:xfrm>
              <a:off x="5817327" y="3074124"/>
              <a:ext cx="557348" cy="557348"/>
            </a:xfrm>
            <a:custGeom>
              <a:avLst/>
              <a:gdLst>
                <a:gd name="csX0" fmla="*/ 557348 w 557348"/>
                <a:gd name="csY0" fmla="*/ 278673 h 557348"/>
                <a:gd name="csX1" fmla="*/ 278674 w 557348"/>
                <a:gd name="csY1" fmla="*/ 557348 h 557348"/>
                <a:gd name="csX2" fmla="*/ 0 w 557348"/>
                <a:gd name="csY2" fmla="*/ 278674 h 557348"/>
                <a:gd name="csX3" fmla="*/ 278674 w 557348"/>
                <a:gd name="csY3" fmla="*/ 0 h 557348"/>
                <a:gd name="csX4" fmla="*/ 557349 w 557348"/>
                <a:gd name="csY4" fmla="*/ 278674 h 55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7348" h="557348">
                  <a:moveTo>
                    <a:pt x="557348" y="278673"/>
                  </a:moveTo>
                  <a:cubicBezTo>
                    <a:pt x="557348" y="432581"/>
                    <a:pt x="432582" y="557348"/>
                    <a:pt x="278674" y="557348"/>
                  </a:cubicBezTo>
                  <a:cubicBezTo>
                    <a:pt x="124767" y="557348"/>
                    <a:pt x="0" y="432581"/>
                    <a:pt x="0" y="278674"/>
                  </a:cubicBezTo>
                  <a:cubicBezTo>
                    <a:pt x="0" y="124766"/>
                    <a:pt x="124767" y="0"/>
                    <a:pt x="278674" y="0"/>
                  </a:cubicBezTo>
                  <a:cubicBezTo>
                    <a:pt x="432582" y="0"/>
                    <a:pt x="557348" y="124766"/>
                    <a:pt x="557349" y="278674"/>
                  </a:cubicBezTo>
                  <a:close/>
                </a:path>
              </a:pathLst>
            </a:custGeom>
            <a:noFill/>
            <a:ln w="38100" cap="sq">
              <a:solidFill>
                <a:srgbClr val="1A478B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grpSp>
          <p:nvGrpSpPr>
            <p:cNvPr id="10" name="Gráfico 22">
              <a:extLst>
                <a:ext uri="{FF2B5EF4-FFF2-40B4-BE49-F238E27FC236}">
                  <a16:creationId xmlns:a16="http://schemas.microsoft.com/office/drawing/2014/main" id="{EC9888C4-885C-05B3-BCBB-76A696D6A645}"/>
                </a:ext>
              </a:extLst>
            </p:cNvPr>
            <p:cNvGrpSpPr/>
            <p:nvPr/>
          </p:nvGrpSpPr>
          <p:grpSpPr>
            <a:xfrm>
              <a:off x="5948415" y="3228082"/>
              <a:ext cx="336739" cy="248565"/>
              <a:chOff x="5948415" y="3228082"/>
              <a:chExt cx="336739" cy="248565"/>
            </a:xfrm>
            <a:noFill/>
          </p:grpSpPr>
          <p:grpSp>
            <p:nvGrpSpPr>
              <p:cNvPr id="11" name="Gráfico 22">
                <a:extLst>
                  <a:ext uri="{FF2B5EF4-FFF2-40B4-BE49-F238E27FC236}">
                    <a16:creationId xmlns:a16="http://schemas.microsoft.com/office/drawing/2014/main" id="{9D963FAA-0EB4-952C-DA30-D5E67A243EAB}"/>
                  </a:ext>
                </a:extLst>
              </p:cNvPr>
              <p:cNvGrpSpPr/>
              <p:nvPr/>
            </p:nvGrpSpPr>
            <p:grpSpPr>
              <a:xfrm>
                <a:off x="6132420" y="3228082"/>
                <a:ext cx="152733" cy="248552"/>
                <a:chOff x="6132420" y="3228082"/>
                <a:chExt cx="152733" cy="248552"/>
              </a:xfrm>
              <a:noFill/>
            </p:grpSpPr>
            <p:sp>
              <p:nvSpPr>
                <p:cNvPr id="26" name="Forma libre: forma 25">
                  <a:extLst>
                    <a:ext uri="{FF2B5EF4-FFF2-40B4-BE49-F238E27FC236}">
                      <a16:creationId xmlns:a16="http://schemas.microsoft.com/office/drawing/2014/main" id="{2385C2D0-C4F4-FA41-7030-295350F2CB77}"/>
                    </a:ext>
                  </a:extLst>
                </p:cNvPr>
                <p:cNvSpPr/>
                <p:nvPr/>
              </p:nvSpPr>
              <p:spPr>
                <a:xfrm>
                  <a:off x="6132420" y="3230182"/>
                  <a:ext cx="9525" cy="243869"/>
                </a:xfrm>
                <a:custGeom>
                  <a:avLst/>
                  <a:gdLst>
                    <a:gd name="csX0" fmla="*/ 4 w 9525"/>
                    <a:gd name="csY0" fmla="*/ 0 h 243869"/>
                    <a:gd name="csX1" fmla="*/ 4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4" y="0"/>
                      </a:moveTo>
                      <a:lnTo>
                        <a:pt x="4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27" name="Forma libre: forma 26">
                  <a:extLst>
                    <a:ext uri="{FF2B5EF4-FFF2-40B4-BE49-F238E27FC236}">
                      <a16:creationId xmlns:a16="http://schemas.microsoft.com/office/drawing/2014/main" id="{BAEFA0A9-2582-78AB-E7E8-C83D34F6FBC5}"/>
                    </a:ext>
                  </a:extLst>
                </p:cNvPr>
                <p:cNvSpPr/>
                <p:nvPr/>
              </p:nvSpPr>
              <p:spPr>
                <a:xfrm>
                  <a:off x="6132598" y="3228082"/>
                  <a:ext cx="152555" cy="121020"/>
                </a:xfrm>
                <a:custGeom>
                  <a:avLst/>
                  <a:gdLst>
                    <a:gd name="csX0" fmla="*/ 4 w 152555"/>
                    <a:gd name="csY0" fmla="*/ 0 h 121020"/>
                    <a:gd name="csX1" fmla="*/ 152560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4" y="0"/>
                      </a:moveTo>
                      <a:lnTo>
                        <a:pt x="152560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28" name="Forma libre: forma 27">
                  <a:extLst>
                    <a:ext uri="{FF2B5EF4-FFF2-40B4-BE49-F238E27FC236}">
                      <a16:creationId xmlns:a16="http://schemas.microsoft.com/office/drawing/2014/main" id="{3CA1CE53-2AE5-DCD0-1FD8-F2E2AF31652B}"/>
                    </a:ext>
                  </a:extLst>
                </p:cNvPr>
                <p:cNvSpPr/>
                <p:nvPr/>
              </p:nvSpPr>
              <p:spPr>
                <a:xfrm>
                  <a:off x="6133535" y="3351944"/>
                  <a:ext cx="147877" cy="124690"/>
                </a:xfrm>
                <a:custGeom>
                  <a:avLst/>
                  <a:gdLst>
                    <a:gd name="csX0" fmla="*/ 4 w 147877"/>
                    <a:gd name="csY0" fmla="*/ 124691 h 124690"/>
                    <a:gd name="csX1" fmla="*/ 147881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4" y="124691"/>
                      </a:moveTo>
                      <a:lnTo>
                        <a:pt x="147881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  <p:grpSp>
            <p:nvGrpSpPr>
              <p:cNvPr id="12" name="Gráfico 22">
                <a:extLst>
                  <a:ext uri="{FF2B5EF4-FFF2-40B4-BE49-F238E27FC236}">
                    <a16:creationId xmlns:a16="http://schemas.microsoft.com/office/drawing/2014/main" id="{8289BAF0-C30B-FA87-6156-B641161F36EB}"/>
                  </a:ext>
                </a:extLst>
              </p:cNvPr>
              <p:cNvGrpSpPr/>
              <p:nvPr/>
            </p:nvGrpSpPr>
            <p:grpSpPr>
              <a:xfrm>
                <a:off x="5948415" y="3228094"/>
                <a:ext cx="152733" cy="248552"/>
                <a:chOff x="5948415" y="3228094"/>
                <a:chExt cx="152733" cy="248552"/>
              </a:xfrm>
              <a:noFill/>
            </p:grpSpPr>
            <p:sp>
              <p:nvSpPr>
                <p:cNvPr id="13" name="Forma libre: forma 12">
                  <a:extLst>
                    <a:ext uri="{FF2B5EF4-FFF2-40B4-BE49-F238E27FC236}">
                      <a16:creationId xmlns:a16="http://schemas.microsoft.com/office/drawing/2014/main" id="{5103E5A0-06C1-495C-3AFC-A000889EFB90}"/>
                    </a:ext>
                  </a:extLst>
                </p:cNvPr>
                <p:cNvSpPr/>
                <p:nvPr/>
              </p:nvSpPr>
              <p:spPr>
                <a:xfrm>
                  <a:off x="5948415" y="3230195"/>
                  <a:ext cx="9525" cy="243869"/>
                </a:xfrm>
                <a:custGeom>
                  <a:avLst/>
                  <a:gdLst>
                    <a:gd name="csX0" fmla="*/ -15 w 9525"/>
                    <a:gd name="csY0" fmla="*/ 0 h 243869"/>
                    <a:gd name="csX1" fmla="*/ -15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-15" y="0"/>
                      </a:moveTo>
                      <a:lnTo>
                        <a:pt x="-15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24" name="Forma libre: forma 23">
                  <a:extLst>
                    <a:ext uri="{FF2B5EF4-FFF2-40B4-BE49-F238E27FC236}">
                      <a16:creationId xmlns:a16="http://schemas.microsoft.com/office/drawing/2014/main" id="{57AF199D-81C3-FB45-8494-96A438036691}"/>
                    </a:ext>
                  </a:extLst>
                </p:cNvPr>
                <p:cNvSpPr/>
                <p:nvPr/>
              </p:nvSpPr>
              <p:spPr>
                <a:xfrm>
                  <a:off x="5948592" y="3228094"/>
                  <a:ext cx="152555" cy="121020"/>
                </a:xfrm>
                <a:custGeom>
                  <a:avLst/>
                  <a:gdLst>
                    <a:gd name="csX0" fmla="*/ -15 w 152555"/>
                    <a:gd name="csY0" fmla="*/ 0 h 121020"/>
                    <a:gd name="csX1" fmla="*/ 152541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-15" y="0"/>
                      </a:moveTo>
                      <a:lnTo>
                        <a:pt x="152541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25" name="Forma libre: forma 24">
                  <a:extLst>
                    <a:ext uri="{FF2B5EF4-FFF2-40B4-BE49-F238E27FC236}">
                      <a16:creationId xmlns:a16="http://schemas.microsoft.com/office/drawing/2014/main" id="{D10F0557-93CC-9359-D5F5-CBFB8AC1CDCC}"/>
                    </a:ext>
                  </a:extLst>
                </p:cNvPr>
                <p:cNvSpPr/>
                <p:nvPr/>
              </p:nvSpPr>
              <p:spPr>
                <a:xfrm>
                  <a:off x="5949529" y="3351956"/>
                  <a:ext cx="147877" cy="124690"/>
                </a:xfrm>
                <a:custGeom>
                  <a:avLst/>
                  <a:gdLst>
                    <a:gd name="csX0" fmla="*/ -15 w 147877"/>
                    <a:gd name="csY0" fmla="*/ 124691 h 124690"/>
                    <a:gd name="csX1" fmla="*/ 147862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-15" y="124691"/>
                      </a:moveTo>
                      <a:lnTo>
                        <a:pt x="147862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</p:grpSp>
      </p:grp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A987096-91DA-E1A7-2654-3885EC50217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815409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BF18E726-C773-11FD-E6A7-3393ABDF48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07549CEA-4BEF-71DD-32DC-6418A053AC01}"/>
              </a:ext>
            </a:extLst>
          </p:cNvPr>
          <p:cNvSpPr/>
          <p:nvPr/>
        </p:nvSpPr>
        <p:spPr>
          <a:xfrm>
            <a:off x="1217633" y="4211376"/>
            <a:ext cx="1114196" cy="771802"/>
          </a:xfrm>
          <a:custGeom>
            <a:avLst/>
            <a:gdLst>
              <a:gd name="csX0" fmla="*/ 138406 w 894051"/>
              <a:gd name="csY0" fmla="*/ 386801 h 619308"/>
              <a:gd name="csX1" fmla="*/ 236189 w 894051"/>
              <a:gd name="csY1" fmla="*/ 427320 h 619308"/>
              <a:gd name="csX2" fmla="*/ 236264 w 894051"/>
              <a:gd name="csY2" fmla="*/ 427394 h 619308"/>
              <a:gd name="csX3" fmla="*/ 276745 w 894051"/>
              <a:gd name="csY3" fmla="*/ 525140 h 619308"/>
              <a:gd name="csX4" fmla="*/ 192695 w 894051"/>
              <a:gd name="csY4" fmla="*/ 612502 h 619308"/>
              <a:gd name="csX5" fmla="*/ 138373 w 894051"/>
              <a:gd name="csY5" fmla="*/ 619274 h 619308"/>
              <a:gd name="csX6" fmla="*/ 84051 w 894051"/>
              <a:gd name="csY6" fmla="*/ 612502 h 619308"/>
              <a:gd name="csX7" fmla="*/ 0 w 894051"/>
              <a:gd name="csY7" fmla="*/ 525140 h 619308"/>
              <a:gd name="csX8" fmla="*/ 40556 w 894051"/>
              <a:gd name="csY8" fmla="*/ 427356 h 619308"/>
              <a:gd name="csX9" fmla="*/ 138339 w 894051"/>
              <a:gd name="csY9" fmla="*/ 386800 h 619308"/>
              <a:gd name="csX10" fmla="*/ 601340 w 894051"/>
              <a:gd name="csY10" fmla="*/ 0 h 619308"/>
              <a:gd name="csX11" fmla="*/ 671140 w 894051"/>
              <a:gd name="csY11" fmla="*/ 28911 h 619308"/>
              <a:gd name="csX12" fmla="*/ 700050 w 894051"/>
              <a:gd name="csY12" fmla="*/ 98711 h 619308"/>
              <a:gd name="csX13" fmla="*/ 671140 w 894051"/>
              <a:gd name="csY13" fmla="*/ 168474 h 619308"/>
              <a:gd name="csX14" fmla="*/ 601340 w 894051"/>
              <a:gd name="csY14" fmla="*/ 197458 h 619308"/>
              <a:gd name="csX15" fmla="*/ 531577 w 894051"/>
              <a:gd name="csY15" fmla="*/ 168548 h 619308"/>
              <a:gd name="csX16" fmla="*/ 502592 w 894051"/>
              <a:gd name="csY16" fmla="*/ 98748 h 619308"/>
              <a:gd name="csX17" fmla="*/ 531503 w 894051"/>
              <a:gd name="csY17" fmla="*/ 28948 h 619308"/>
              <a:gd name="csX18" fmla="*/ 532358 w 894051"/>
              <a:gd name="csY18" fmla="*/ 28129 h 619308"/>
              <a:gd name="csX19" fmla="*/ 601340 w 894051"/>
              <a:gd name="csY19" fmla="*/ 1 h 619308"/>
              <a:gd name="csX20" fmla="*/ 650937 w 894051"/>
              <a:gd name="csY20" fmla="*/ 49113 h 619308"/>
              <a:gd name="csX21" fmla="*/ 601340 w 894051"/>
              <a:gd name="csY21" fmla="*/ 28575 h 619308"/>
              <a:gd name="csX22" fmla="*/ 552376 w 894051"/>
              <a:gd name="csY22" fmla="*/ 48444 h 619308"/>
              <a:gd name="csX23" fmla="*/ 551743 w 894051"/>
              <a:gd name="csY23" fmla="*/ 49113 h 619308"/>
              <a:gd name="csX24" fmla="*/ 531205 w 894051"/>
              <a:gd name="csY24" fmla="*/ 98710 h 619308"/>
              <a:gd name="csX25" fmla="*/ 551706 w 894051"/>
              <a:gd name="csY25" fmla="*/ 148344 h 619308"/>
              <a:gd name="csX26" fmla="*/ 601340 w 894051"/>
              <a:gd name="csY26" fmla="*/ 168845 h 619308"/>
              <a:gd name="csX27" fmla="*/ 650936 w 894051"/>
              <a:gd name="csY27" fmla="*/ 148307 h 619308"/>
              <a:gd name="csX28" fmla="*/ 671474 w 894051"/>
              <a:gd name="csY28" fmla="*/ 98710 h 619308"/>
              <a:gd name="csX29" fmla="*/ 650936 w 894051"/>
              <a:gd name="csY29" fmla="*/ 49113 h 619308"/>
              <a:gd name="csX30" fmla="*/ 292711 w 894051"/>
              <a:gd name="csY30" fmla="*/ 0 h 619308"/>
              <a:gd name="csX31" fmla="*/ 362474 w 894051"/>
              <a:gd name="csY31" fmla="*/ 28911 h 619308"/>
              <a:gd name="csX32" fmla="*/ 391458 w 894051"/>
              <a:gd name="csY32" fmla="*/ 98711 h 619308"/>
              <a:gd name="csX33" fmla="*/ 362548 w 894051"/>
              <a:gd name="csY33" fmla="*/ 168474 h 619308"/>
              <a:gd name="csX34" fmla="*/ 292748 w 894051"/>
              <a:gd name="csY34" fmla="*/ 197458 h 619308"/>
              <a:gd name="csX35" fmla="*/ 222948 w 894051"/>
              <a:gd name="csY35" fmla="*/ 168548 h 619308"/>
              <a:gd name="csX36" fmla="*/ 222129 w 894051"/>
              <a:gd name="csY36" fmla="*/ 167692 h 619308"/>
              <a:gd name="csX37" fmla="*/ 194001 w 894051"/>
              <a:gd name="csY37" fmla="*/ 98710 h 619308"/>
              <a:gd name="csX38" fmla="*/ 222911 w 894051"/>
              <a:gd name="csY38" fmla="*/ 28910 h 619308"/>
              <a:gd name="csX39" fmla="*/ 292711 w 894051"/>
              <a:gd name="csY39" fmla="*/ 0 h 619308"/>
              <a:gd name="csX40" fmla="*/ 342345 w 894051"/>
              <a:gd name="csY40" fmla="*/ 49113 h 619308"/>
              <a:gd name="csX41" fmla="*/ 292711 w 894051"/>
              <a:gd name="csY41" fmla="*/ 28575 h 619308"/>
              <a:gd name="csX42" fmla="*/ 243114 w 894051"/>
              <a:gd name="csY42" fmla="*/ 49113 h 619308"/>
              <a:gd name="csX43" fmla="*/ 222576 w 894051"/>
              <a:gd name="csY43" fmla="*/ 98710 h 619308"/>
              <a:gd name="csX44" fmla="*/ 242407 w 894051"/>
              <a:gd name="csY44" fmla="*/ 147674 h 619308"/>
              <a:gd name="csX45" fmla="*/ 243077 w 894051"/>
              <a:gd name="csY45" fmla="*/ 148307 h 619308"/>
              <a:gd name="csX46" fmla="*/ 292674 w 894051"/>
              <a:gd name="csY46" fmla="*/ 168844 h 619308"/>
              <a:gd name="csX47" fmla="*/ 342270 w 894051"/>
              <a:gd name="csY47" fmla="*/ 148307 h 619308"/>
              <a:gd name="csX48" fmla="*/ 362808 w 894051"/>
              <a:gd name="csY48" fmla="*/ 98710 h 619308"/>
              <a:gd name="csX49" fmla="*/ 342270 w 894051"/>
              <a:gd name="csY49" fmla="*/ 49113 h 619308"/>
              <a:gd name="csX50" fmla="*/ 857142 w 894051"/>
              <a:gd name="csY50" fmla="*/ 483091 h 619308"/>
              <a:gd name="csX51" fmla="*/ 864844 w 894051"/>
              <a:gd name="csY51" fmla="*/ 464451 h 619308"/>
              <a:gd name="csX52" fmla="*/ 883485 w 894051"/>
              <a:gd name="csY52" fmla="*/ 472153 h 619308"/>
              <a:gd name="csX53" fmla="*/ 891410 w 894051"/>
              <a:gd name="csY53" fmla="*/ 498086 h 619308"/>
              <a:gd name="csX54" fmla="*/ 891521 w 894051"/>
              <a:gd name="csY54" fmla="*/ 498645 h 619308"/>
              <a:gd name="csX55" fmla="*/ 894051 w 894051"/>
              <a:gd name="csY55" fmla="*/ 525174 h 619308"/>
              <a:gd name="csX56" fmla="*/ 810001 w 894051"/>
              <a:gd name="csY56" fmla="*/ 612536 h 619308"/>
              <a:gd name="csX57" fmla="*/ 755679 w 894051"/>
              <a:gd name="csY57" fmla="*/ 619308 h 619308"/>
              <a:gd name="csX58" fmla="*/ 701357 w 894051"/>
              <a:gd name="csY58" fmla="*/ 612536 h 619308"/>
              <a:gd name="csX59" fmla="*/ 617306 w 894051"/>
              <a:gd name="csY59" fmla="*/ 525174 h 619308"/>
              <a:gd name="csX60" fmla="*/ 657862 w 894051"/>
              <a:gd name="csY60" fmla="*/ 427390 h 619308"/>
              <a:gd name="csX61" fmla="*/ 755645 w 894051"/>
              <a:gd name="csY61" fmla="*/ 386834 h 619308"/>
              <a:gd name="csX62" fmla="*/ 781355 w 894051"/>
              <a:gd name="csY62" fmla="*/ 389253 h 619308"/>
              <a:gd name="csX63" fmla="*/ 806173 w 894051"/>
              <a:gd name="csY63" fmla="*/ 396397 h 619308"/>
              <a:gd name="csX64" fmla="*/ 814247 w 894051"/>
              <a:gd name="csY64" fmla="*/ 414851 h 619308"/>
              <a:gd name="csX65" fmla="*/ 795792 w 894051"/>
              <a:gd name="csY65" fmla="*/ 422925 h 619308"/>
              <a:gd name="csX66" fmla="*/ 776109 w 894051"/>
              <a:gd name="csY66" fmla="*/ 417270 h 619308"/>
              <a:gd name="csX67" fmla="*/ 755609 w 894051"/>
              <a:gd name="csY67" fmla="*/ 415372 h 619308"/>
              <a:gd name="csX68" fmla="*/ 677958 w 894051"/>
              <a:gd name="csY68" fmla="*/ 447519 h 619308"/>
              <a:gd name="csX69" fmla="*/ 645811 w 894051"/>
              <a:gd name="csY69" fmla="*/ 525170 h 619308"/>
              <a:gd name="csX70" fmla="*/ 708431 w 894051"/>
              <a:gd name="csY70" fmla="*/ 584961 h 619308"/>
              <a:gd name="csX71" fmla="*/ 755609 w 894051"/>
              <a:gd name="csY71" fmla="*/ 590691 h 619308"/>
              <a:gd name="csX72" fmla="*/ 802787 w 894051"/>
              <a:gd name="csY72" fmla="*/ 584924 h 619308"/>
              <a:gd name="csX73" fmla="*/ 865406 w 894051"/>
              <a:gd name="csY73" fmla="*/ 525133 h 619308"/>
              <a:gd name="csX74" fmla="*/ 863397 w 894051"/>
              <a:gd name="csY74" fmla="*/ 504148 h 619308"/>
              <a:gd name="csX75" fmla="*/ 863285 w 894051"/>
              <a:gd name="csY75" fmla="*/ 503664 h 619308"/>
              <a:gd name="csX76" fmla="*/ 857072 w 894051"/>
              <a:gd name="csY76" fmla="*/ 483088 h 619308"/>
              <a:gd name="csX77" fmla="*/ 831544 w 894051"/>
              <a:gd name="csY77" fmla="*/ 445772 h 619308"/>
              <a:gd name="csX78" fmla="*/ 831358 w 894051"/>
              <a:gd name="csY78" fmla="*/ 425643 h 619308"/>
              <a:gd name="csX79" fmla="*/ 851487 w 894051"/>
              <a:gd name="csY79" fmla="*/ 425457 h 619308"/>
              <a:gd name="csX80" fmla="*/ 853682 w 894051"/>
              <a:gd name="csY80" fmla="*/ 427615 h 619308"/>
              <a:gd name="csX81" fmla="*/ 853868 w 894051"/>
              <a:gd name="csY81" fmla="*/ 447744 h 619308"/>
              <a:gd name="csX82" fmla="*/ 833739 w 894051"/>
              <a:gd name="csY82" fmla="*/ 447930 h 619308"/>
              <a:gd name="csX83" fmla="*/ 447048 w 894051"/>
              <a:gd name="csY83" fmla="*/ 386836 h 619308"/>
              <a:gd name="csX84" fmla="*/ 544832 w 894051"/>
              <a:gd name="csY84" fmla="*/ 427355 h 619308"/>
              <a:gd name="csX85" fmla="*/ 544906 w 894051"/>
              <a:gd name="csY85" fmla="*/ 427429 h 619308"/>
              <a:gd name="csX86" fmla="*/ 585387 w 894051"/>
              <a:gd name="csY86" fmla="*/ 525175 h 619308"/>
              <a:gd name="csX87" fmla="*/ 501337 w 894051"/>
              <a:gd name="csY87" fmla="*/ 612537 h 619308"/>
              <a:gd name="csX88" fmla="*/ 447015 w 894051"/>
              <a:gd name="csY88" fmla="*/ 619309 h 619308"/>
              <a:gd name="csX89" fmla="*/ 392693 w 894051"/>
              <a:gd name="csY89" fmla="*/ 612537 h 619308"/>
              <a:gd name="csX90" fmla="*/ 308642 w 894051"/>
              <a:gd name="csY90" fmla="*/ 525175 h 619308"/>
              <a:gd name="csX91" fmla="*/ 349198 w 894051"/>
              <a:gd name="csY91" fmla="*/ 427391 h 619308"/>
              <a:gd name="csX92" fmla="*/ 446982 w 894051"/>
              <a:gd name="csY92" fmla="*/ 386836 h 619308"/>
              <a:gd name="csX93" fmla="*/ 524699 w 894051"/>
              <a:gd name="csY93" fmla="*/ 447521 h 619308"/>
              <a:gd name="csX94" fmla="*/ 447048 w 894051"/>
              <a:gd name="csY94" fmla="*/ 415411 h 619308"/>
              <a:gd name="csX95" fmla="*/ 369397 w 894051"/>
              <a:gd name="csY95" fmla="*/ 447558 h 619308"/>
              <a:gd name="csX96" fmla="*/ 337251 w 894051"/>
              <a:gd name="csY96" fmla="*/ 525209 h 619308"/>
              <a:gd name="csX97" fmla="*/ 399870 w 894051"/>
              <a:gd name="csY97" fmla="*/ 585000 h 619308"/>
              <a:gd name="csX98" fmla="*/ 447048 w 894051"/>
              <a:gd name="csY98" fmla="*/ 590730 h 619308"/>
              <a:gd name="csX99" fmla="*/ 494226 w 894051"/>
              <a:gd name="csY99" fmla="*/ 584963 h 619308"/>
              <a:gd name="csX100" fmla="*/ 556846 w 894051"/>
              <a:gd name="csY100" fmla="*/ 525172 h 619308"/>
              <a:gd name="csX101" fmla="*/ 524736 w 894051"/>
              <a:gd name="csY101" fmla="*/ 447521 h 619308"/>
              <a:gd name="csX102" fmla="*/ 755680 w 894051"/>
              <a:gd name="csY102" fmla="*/ 168915 h 619308"/>
              <a:gd name="csX103" fmla="*/ 825480 w 894051"/>
              <a:gd name="csY103" fmla="*/ 197825 h 619308"/>
              <a:gd name="csX104" fmla="*/ 854391 w 894051"/>
              <a:gd name="csY104" fmla="*/ 267625 h 619308"/>
              <a:gd name="csX105" fmla="*/ 825480 w 894051"/>
              <a:gd name="csY105" fmla="*/ 337425 h 619308"/>
              <a:gd name="csX106" fmla="*/ 755680 w 894051"/>
              <a:gd name="csY106" fmla="*/ 366336 h 619308"/>
              <a:gd name="csX107" fmla="*/ 685880 w 894051"/>
              <a:gd name="csY107" fmla="*/ 337425 h 619308"/>
              <a:gd name="csX108" fmla="*/ 656970 w 894051"/>
              <a:gd name="csY108" fmla="*/ 267625 h 619308"/>
              <a:gd name="csX109" fmla="*/ 685880 w 894051"/>
              <a:gd name="csY109" fmla="*/ 197825 h 619308"/>
              <a:gd name="csX110" fmla="*/ 755680 w 894051"/>
              <a:gd name="csY110" fmla="*/ 168915 h 619308"/>
              <a:gd name="csX111" fmla="*/ 805277 w 894051"/>
              <a:gd name="csY111" fmla="*/ 218028 h 619308"/>
              <a:gd name="csX112" fmla="*/ 755680 w 894051"/>
              <a:gd name="csY112" fmla="*/ 197490 h 619308"/>
              <a:gd name="csX113" fmla="*/ 706083 w 894051"/>
              <a:gd name="csY113" fmla="*/ 218028 h 619308"/>
              <a:gd name="csX114" fmla="*/ 685546 w 894051"/>
              <a:gd name="csY114" fmla="*/ 267624 h 619308"/>
              <a:gd name="csX115" fmla="*/ 706083 w 894051"/>
              <a:gd name="csY115" fmla="*/ 317221 h 619308"/>
              <a:gd name="csX116" fmla="*/ 755680 w 894051"/>
              <a:gd name="csY116" fmla="*/ 337759 h 619308"/>
              <a:gd name="csX117" fmla="*/ 805277 w 894051"/>
              <a:gd name="csY117" fmla="*/ 317221 h 619308"/>
              <a:gd name="csX118" fmla="*/ 825815 w 894051"/>
              <a:gd name="csY118" fmla="*/ 267624 h 619308"/>
              <a:gd name="csX119" fmla="*/ 805277 w 894051"/>
              <a:gd name="csY119" fmla="*/ 218028 h 619308"/>
              <a:gd name="csX120" fmla="*/ 447051 w 894051"/>
              <a:gd name="csY120" fmla="*/ 168915 h 619308"/>
              <a:gd name="csX121" fmla="*/ 516851 w 894051"/>
              <a:gd name="csY121" fmla="*/ 197825 h 619308"/>
              <a:gd name="csX122" fmla="*/ 545761 w 894051"/>
              <a:gd name="csY122" fmla="*/ 267625 h 619308"/>
              <a:gd name="csX123" fmla="*/ 516851 w 894051"/>
              <a:gd name="csY123" fmla="*/ 337425 h 619308"/>
              <a:gd name="csX124" fmla="*/ 515995 w 894051"/>
              <a:gd name="csY124" fmla="*/ 338244 h 619308"/>
              <a:gd name="csX125" fmla="*/ 447013 w 894051"/>
              <a:gd name="csY125" fmla="*/ 366372 h 619308"/>
              <a:gd name="csX126" fmla="*/ 377213 w 894051"/>
              <a:gd name="csY126" fmla="*/ 337462 h 619308"/>
              <a:gd name="csX127" fmla="*/ 348303 w 894051"/>
              <a:gd name="csY127" fmla="*/ 267662 h 619308"/>
              <a:gd name="csX128" fmla="*/ 377213 w 894051"/>
              <a:gd name="csY128" fmla="*/ 197862 h 619308"/>
              <a:gd name="csX129" fmla="*/ 447013 w 894051"/>
              <a:gd name="csY129" fmla="*/ 168951 h 619308"/>
              <a:gd name="csX130" fmla="*/ 496648 w 894051"/>
              <a:gd name="csY130" fmla="*/ 218028 h 619308"/>
              <a:gd name="csX131" fmla="*/ 447051 w 894051"/>
              <a:gd name="csY131" fmla="*/ 197490 h 619308"/>
              <a:gd name="csX132" fmla="*/ 397454 w 894051"/>
              <a:gd name="csY132" fmla="*/ 218028 h 619308"/>
              <a:gd name="csX133" fmla="*/ 376917 w 894051"/>
              <a:gd name="csY133" fmla="*/ 267624 h 619308"/>
              <a:gd name="csX134" fmla="*/ 397454 w 894051"/>
              <a:gd name="csY134" fmla="*/ 317221 h 619308"/>
              <a:gd name="csX135" fmla="*/ 447051 w 894051"/>
              <a:gd name="csY135" fmla="*/ 337759 h 619308"/>
              <a:gd name="csX136" fmla="*/ 496015 w 894051"/>
              <a:gd name="csY136" fmla="*/ 317891 h 619308"/>
              <a:gd name="csX137" fmla="*/ 496648 w 894051"/>
              <a:gd name="csY137" fmla="*/ 317221 h 619308"/>
              <a:gd name="csX138" fmla="*/ 517186 w 894051"/>
              <a:gd name="csY138" fmla="*/ 267624 h 619308"/>
              <a:gd name="csX139" fmla="*/ 496648 w 894051"/>
              <a:gd name="csY139" fmla="*/ 218028 h 619308"/>
              <a:gd name="csX140" fmla="*/ 189686 w 894051"/>
              <a:gd name="csY140" fmla="*/ 219702 h 619308"/>
              <a:gd name="csX141" fmla="*/ 190839 w 894051"/>
              <a:gd name="csY141" fmla="*/ 199573 h 619308"/>
              <a:gd name="csX142" fmla="*/ 210968 w 894051"/>
              <a:gd name="csY142" fmla="*/ 200726 h 619308"/>
              <a:gd name="csX143" fmla="*/ 213014 w 894051"/>
              <a:gd name="csY143" fmla="*/ 202996 h 619308"/>
              <a:gd name="csX144" fmla="*/ 211861 w 894051"/>
              <a:gd name="csY144" fmla="*/ 223125 h 619308"/>
              <a:gd name="csX145" fmla="*/ 191732 w 894051"/>
              <a:gd name="csY145" fmla="*/ 221972 h 619308"/>
              <a:gd name="csX146" fmla="*/ 208214 w 894051"/>
              <a:gd name="csY146" fmla="*/ 260406 h 619308"/>
              <a:gd name="csX147" fmla="*/ 220939 w 894051"/>
              <a:gd name="csY147" fmla="*/ 244779 h 619308"/>
              <a:gd name="csX148" fmla="*/ 236566 w 894051"/>
              <a:gd name="csY148" fmla="*/ 257504 h 619308"/>
              <a:gd name="csX149" fmla="*/ 237124 w 894051"/>
              <a:gd name="csY149" fmla="*/ 267624 h 619308"/>
              <a:gd name="csX150" fmla="*/ 208213 w 894051"/>
              <a:gd name="csY150" fmla="*/ 337424 h 619308"/>
              <a:gd name="csX151" fmla="*/ 138413 w 894051"/>
              <a:gd name="csY151" fmla="*/ 366335 h 619308"/>
              <a:gd name="csX152" fmla="*/ 68613 w 894051"/>
              <a:gd name="csY152" fmla="*/ 337424 h 619308"/>
              <a:gd name="csX153" fmla="*/ 39703 w 894051"/>
              <a:gd name="csY153" fmla="*/ 267624 h 619308"/>
              <a:gd name="csX154" fmla="*/ 68613 w 894051"/>
              <a:gd name="csY154" fmla="*/ 197824 h 619308"/>
              <a:gd name="csX155" fmla="*/ 138413 w 894051"/>
              <a:gd name="csY155" fmla="*/ 168914 h 619308"/>
              <a:gd name="csX156" fmla="*/ 150282 w 894051"/>
              <a:gd name="csY156" fmla="*/ 169621 h 619308"/>
              <a:gd name="csX157" fmla="*/ 150692 w 894051"/>
              <a:gd name="csY157" fmla="*/ 169695 h 619308"/>
              <a:gd name="csX158" fmla="*/ 161928 w 894051"/>
              <a:gd name="csY158" fmla="*/ 171779 h 619308"/>
              <a:gd name="csX159" fmla="*/ 172421 w 894051"/>
              <a:gd name="csY159" fmla="*/ 188968 h 619308"/>
              <a:gd name="csX160" fmla="*/ 155231 w 894051"/>
              <a:gd name="csY160" fmla="*/ 199461 h 619308"/>
              <a:gd name="csX161" fmla="*/ 147306 w 894051"/>
              <a:gd name="csY161" fmla="*/ 198047 h 619308"/>
              <a:gd name="csX162" fmla="*/ 146860 w 894051"/>
              <a:gd name="csY162" fmla="*/ 197973 h 619308"/>
              <a:gd name="csX163" fmla="*/ 138451 w 894051"/>
              <a:gd name="csY163" fmla="*/ 197489 h 619308"/>
              <a:gd name="csX164" fmla="*/ 88854 w 894051"/>
              <a:gd name="csY164" fmla="*/ 218027 h 619308"/>
              <a:gd name="csX165" fmla="*/ 68317 w 894051"/>
              <a:gd name="csY165" fmla="*/ 267624 h 619308"/>
              <a:gd name="csX166" fmla="*/ 88854 w 894051"/>
              <a:gd name="csY166" fmla="*/ 317220 h 619308"/>
              <a:gd name="csX167" fmla="*/ 138451 w 894051"/>
              <a:gd name="csY167" fmla="*/ 337758 h 619308"/>
              <a:gd name="csX168" fmla="*/ 188048 w 894051"/>
              <a:gd name="csY168" fmla="*/ 317220 h 619308"/>
              <a:gd name="csX169" fmla="*/ 208585 w 894051"/>
              <a:gd name="csY169" fmla="*/ 267624 h 619308"/>
              <a:gd name="csX170" fmla="*/ 208288 w 894051"/>
              <a:gd name="csY170" fmla="*/ 260406 h 619308"/>
              <a:gd name="csX171" fmla="*/ 216028 w 894051"/>
              <a:gd name="csY171" fmla="*/ 447525 h 619308"/>
              <a:gd name="csX172" fmla="*/ 138377 w 894051"/>
              <a:gd name="csY172" fmla="*/ 415415 h 619308"/>
              <a:gd name="csX173" fmla="*/ 60727 w 894051"/>
              <a:gd name="csY173" fmla="*/ 447562 h 619308"/>
              <a:gd name="csX174" fmla="*/ 28580 w 894051"/>
              <a:gd name="csY174" fmla="*/ 525213 h 619308"/>
              <a:gd name="csX175" fmla="*/ 91199 w 894051"/>
              <a:gd name="csY175" fmla="*/ 585004 h 619308"/>
              <a:gd name="csX176" fmla="*/ 138377 w 894051"/>
              <a:gd name="csY176" fmla="*/ 590734 h 619308"/>
              <a:gd name="csX177" fmla="*/ 185556 w 894051"/>
              <a:gd name="csY177" fmla="*/ 584967 h 619308"/>
              <a:gd name="csX178" fmla="*/ 248175 w 894051"/>
              <a:gd name="csY178" fmla="*/ 525175 h 619308"/>
              <a:gd name="csX179" fmla="*/ 216065 w 894051"/>
              <a:gd name="csY179" fmla="*/ 447525 h 619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</a:cxnLst>
            <a:rect l="l" t="t" r="r" b="b"/>
            <a:pathLst>
              <a:path w="894051" h="619308">
                <a:moveTo>
                  <a:pt x="138406" y="386801"/>
                </a:moveTo>
                <a:cubicBezTo>
                  <a:pt x="176543" y="386801"/>
                  <a:pt x="211145" y="402279"/>
                  <a:pt x="236189" y="427320"/>
                </a:cubicBezTo>
                <a:lnTo>
                  <a:pt x="236264" y="427394"/>
                </a:lnTo>
                <a:cubicBezTo>
                  <a:pt x="261267" y="452471"/>
                  <a:pt x="276745" y="487000"/>
                  <a:pt x="276745" y="525140"/>
                </a:cubicBezTo>
                <a:cubicBezTo>
                  <a:pt x="276745" y="571164"/>
                  <a:pt x="239873" y="600223"/>
                  <a:pt x="192695" y="612502"/>
                </a:cubicBezTo>
                <a:cubicBezTo>
                  <a:pt x="175393" y="617004"/>
                  <a:pt x="156790" y="619274"/>
                  <a:pt x="138373" y="619274"/>
                </a:cubicBezTo>
                <a:cubicBezTo>
                  <a:pt x="119955" y="619274"/>
                  <a:pt x="101352" y="617004"/>
                  <a:pt x="84051" y="612502"/>
                </a:cubicBezTo>
                <a:cubicBezTo>
                  <a:pt x="36872" y="600223"/>
                  <a:pt x="0" y="571165"/>
                  <a:pt x="0" y="525140"/>
                </a:cubicBezTo>
                <a:cubicBezTo>
                  <a:pt x="0" y="487002"/>
                  <a:pt x="15515" y="452400"/>
                  <a:pt x="40556" y="427356"/>
                </a:cubicBezTo>
                <a:cubicBezTo>
                  <a:pt x="65559" y="402278"/>
                  <a:pt x="100161" y="386800"/>
                  <a:pt x="138339" y="386800"/>
                </a:cubicBezTo>
                <a:close/>
                <a:moveTo>
                  <a:pt x="601340" y="0"/>
                </a:moveTo>
                <a:cubicBezTo>
                  <a:pt x="628613" y="0"/>
                  <a:pt x="653281" y="11051"/>
                  <a:pt x="671140" y="28911"/>
                </a:cubicBezTo>
                <a:cubicBezTo>
                  <a:pt x="688999" y="46770"/>
                  <a:pt x="700050" y="71476"/>
                  <a:pt x="700050" y="98711"/>
                </a:cubicBezTo>
                <a:cubicBezTo>
                  <a:pt x="700050" y="125946"/>
                  <a:pt x="688999" y="150614"/>
                  <a:pt x="671140" y="168474"/>
                </a:cubicBezTo>
                <a:cubicBezTo>
                  <a:pt x="653281" y="186408"/>
                  <a:pt x="628575" y="197458"/>
                  <a:pt x="601340" y="197458"/>
                </a:cubicBezTo>
                <a:cubicBezTo>
                  <a:pt x="574105" y="197458"/>
                  <a:pt x="549436" y="186408"/>
                  <a:pt x="531577" y="168548"/>
                </a:cubicBezTo>
                <a:cubicBezTo>
                  <a:pt x="513643" y="150614"/>
                  <a:pt x="502592" y="125946"/>
                  <a:pt x="502592" y="98748"/>
                </a:cubicBezTo>
                <a:cubicBezTo>
                  <a:pt x="502592" y="71475"/>
                  <a:pt x="513643" y="46807"/>
                  <a:pt x="531503" y="28948"/>
                </a:cubicBezTo>
                <a:lnTo>
                  <a:pt x="532358" y="28129"/>
                </a:lnTo>
                <a:cubicBezTo>
                  <a:pt x="550143" y="10717"/>
                  <a:pt x="574514" y="1"/>
                  <a:pt x="601340" y="1"/>
                </a:cubicBezTo>
                <a:close/>
                <a:moveTo>
                  <a:pt x="650937" y="49113"/>
                </a:moveTo>
                <a:cubicBezTo>
                  <a:pt x="638249" y="36426"/>
                  <a:pt x="620687" y="28575"/>
                  <a:pt x="601340" y="28575"/>
                </a:cubicBezTo>
                <a:cubicBezTo>
                  <a:pt x="582290" y="28575"/>
                  <a:pt x="564989" y="36166"/>
                  <a:pt x="552376" y="48444"/>
                </a:cubicBezTo>
                <a:lnTo>
                  <a:pt x="551743" y="49113"/>
                </a:lnTo>
                <a:cubicBezTo>
                  <a:pt x="539056" y="61801"/>
                  <a:pt x="531205" y="79363"/>
                  <a:pt x="531205" y="98710"/>
                </a:cubicBezTo>
                <a:cubicBezTo>
                  <a:pt x="531205" y="118095"/>
                  <a:pt x="539019" y="135657"/>
                  <a:pt x="551706" y="148344"/>
                </a:cubicBezTo>
                <a:cubicBezTo>
                  <a:pt x="564393" y="161031"/>
                  <a:pt x="581955" y="168845"/>
                  <a:pt x="601340" y="168845"/>
                </a:cubicBezTo>
                <a:cubicBezTo>
                  <a:pt x="620724" y="168845"/>
                  <a:pt x="638249" y="160994"/>
                  <a:pt x="650936" y="148307"/>
                </a:cubicBezTo>
                <a:cubicBezTo>
                  <a:pt x="663624" y="135657"/>
                  <a:pt x="671474" y="118094"/>
                  <a:pt x="671474" y="98710"/>
                </a:cubicBezTo>
                <a:cubicBezTo>
                  <a:pt x="671474" y="79325"/>
                  <a:pt x="663624" y="61801"/>
                  <a:pt x="650936" y="49113"/>
                </a:cubicBezTo>
                <a:close/>
                <a:moveTo>
                  <a:pt x="292711" y="0"/>
                </a:moveTo>
                <a:cubicBezTo>
                  <a:pt x="319947" y="0"/>
                  <a:pt x="344614" y="11051"/>
                  <a:pt x="362474" y="28911"/>
                </a:cubicBezTo>
                <a:cubicBezTo>
                  <a:pt x="380407" y="46770"/>
                  <a:pt x="391458" y="71476"/>
                  <a:pt x="391458" y="98711"/>
                </a:cubicBezTo>
                <a:cubicBezTo>
                  <a:pt x="391458" y="125946"/>
                  <a:pt x="380407" y="150614"/>
                  <a:pt x="362548" y="168474"/>
                </a:cubicBezTo>
                <a:cubicBezTo>
                  <a:pt x="344689" y="186408"/>
                  <a:pt x="319983" y="197458"/>
                  <a:pt x="292748" y="197458"/>
                </a:cubicBezTo>
                <a:cubicBezTo>
                  <a:pt x="265475" y="197458"/>
                  <a:pt x="240807" y="186408"/>
                  <a:pt x="222948" y="168548"/>
                </a:cubicBezTo>
                <a:lnTo>
                  <a:pt x="222129" y="167692"/>
                </a:lnTo>
                <a:cubicBezTo>
                  <a:pt x="204717" y="149907"/>
                  <a:pt x="194001" y="125537"/>
                  <a:pt x="194001" y="98710"/>
                </a:cubicBezTo>
                <a:cubicBezTo>
                  <a:pt x="194001" y="71438"/>
                  <a:pt x="205052" y="46770"/>
                  <a:pt x="222911" y="28910"/>
                </a:cubicBezTo>
                <a:cubicBezTo>
                  <a:pt x="240771" y="11051"/>
                  <a:pt x="265477" y="0"/>
                  <a:pt x="292711" y="0"/>
                </a:cubicBezTo>
                <a:close/>
                <a:moveTo>
                  <a:pt x="342345" y="49113"/>
                </a:moveTo>
                <a:cubicBezTo>
                  <a:pt x="329694" y="36426"/>
                  <a:pt x="312095" y="28575"/>
                  <a:pt x="292711" y="28575"/>
                </a:cubicBezTo>
                <a:cubicBezTo>
                  <a:pt x="273325" y="28575"/>
                  <a:pt x="255801" y="36426"/>
                  <a:pt x="243114" y="49113"/>
                </a:cubicBezTo>
                <a:cubicBezTo>
                  <a:pt x="230427" y="61801"/>
                  <a:pt x="222576" y="79363"/>
                  <a:pt x="222576" y="98710"/>
                </a:cubicBezTo>
                <a:cubicBezTo>
                  <a:pt x="222576" y="117760"/>
                  <a:pt x="230167" y="135061"/>
                  <a:pt x="242407" y="147674"/>
                </a:cubicBezTo>
                <a:lnTo>
                  <a:pt x="243077" y="148307"/>
                </a:lnTo>
                <a:cubicBezTo>
                  <a:pt x="255764" y="160994"/>
                  <a:pt x="273327" y="168844"/>
                  <a:pt x="292674" y="168844"/>
                </a:cubicBezTo>
                <a:cubicBezTo>
                  <a:pt x="312059" y="168844"/>
                  <a:pt x="329620" y="160994"/>
                  <a:pt x="342270" y="148307"/>
                </a:cubicBezTo>
                <a:cubicBezTo>
                  <a:pt x="354958" y="135656"/>
                  <a:pt x="362808" y="118094"/>
                  <a:pt x="362808" y="98710"/>
                </a:cubicBezTo>
                <a:cubicBezTo>
                  <a:pt x="362808" y="79325"/>
                  <a:pt x="354958" y="61801"/>
                  <a:pt x="342270" y="49113"/>
                </a:cubicBezTo>
                <a:close/>
                <a:moveTo>
                  <a:pt x="857142" y="483091"/>
                </a:moveTo>
                <a:cubicBezTo>
                  <a:pt x="854128" y="475836"/>
                  <a:pt x="857589" y="467502"/>
                  <a:pt x="864844" y="464451"/>
                </a:cubicBezTo>
                <a:cubicBezTo>
                  <a:pt x="872099" y="461437"/>
                  <a:pt x="880434" y="464897"/>
                  <a:pt x="883485" y="472153"/>
                </a:cubicBezTo>
                <a:cubicBezTo>
                  <a:pt x="886945" y="480487"/>
                  <a:pt x="889624" y="489231"/>
                  <a:pt x="891410" y="498086"/>
                </a:cubicBezTo>
                <a:lnTo>
                  <a:pt x="891521" y="498645"/>
                </a:lnTo>
                <a:cubicBezTo>
                  <a:pt x="893196" y="507277"/>
                  <a:pt x="894051" y="516131"/>
                  <a:pt x="894051" y="525174"/>
                </a:cubicBezTo>
                <a:cubicBezTo>
                  <a:pt x="894051" y="571198"/>
                  <a:pt x="857179" y="600257"/>
                  <a:pt x="810001" y="612536"/>
                </a:cubicBezTo>
                <a:cubicBezTo>
                  <a:pt x="792700" y="617038"/>
                  <a:pt x="774096" y="619308"/>
                  <a:pt x="755679" y="619308"/>
                </a:cubicBezTo>
                <a:cubicBezTo>
                  <a:pt x="737261" y="619308"/>
                  <a:pt x="718658" y="617038"/>
                  <a:pt x="701357" y="612536"/>
                </a:cubicBezTo>
                <a:cubicBezTo>
                  <a:pt x="654178" y="600257"/>
                  <a:pt x="617306" y="571199"/>
                  <a:pt x="617306" y="525174"/>
                </a:cubicBezTo>
                <a:cubicBezTo>
                  <a:pt x="617306" y="487036"/>
                  <a:pt x="632821" y="452434"/>
                  <a:pt x="657862" y="427390"/>
                </a:cubicBezTo>
                <a:cubicBezTo>
                  <a:pt x="682865" y="402312"/>
                  <a:pt x="717467" y="386834"/>
                  <a:pt x="755645" y="386834"/>
                </a:cubicBezTo>
                <a:cubicBezTo>
                  <a:pt x="764315" y="386834"/>
                  <a:pt x="772947" y="387690"/>
                  <a:pt x="781355" y="389253"/>
                </a:cubicBezTo>
                <a:cubicBezTo>
                  <a:pt x="789950" y="390890"/>
                  <a:pt x="798284" y="393271"/>
                  <a:pt x="806173" y="396397"/>
                </a:cubicBezTo>
                <a:cubicBezTo>
                  <a:pt x="813502" y="399262"/>
                  <a:pt x="817111" y="407559"/>
                  <a:pt x="814247" y="414851"/>
                </a:cubicBezTo>
                <a:cubicBezTo>
                  <a:pt x="811382" y="422181"/>
                  <a:pt x="803084" y="425790"/>
                  <a:pt x="795792" y="422925"/>
                </a:cubicBezTo>
                <a:cubicBezTo>
                  <a:pt x="789504" y="420470"/>
                  <a:pt x="782881" y="418535"/>
                  <a:pt x="776109" y="417270"/>
                </a:cubicBezTo>
                <a:cubicBezTo>
                  <a:pt x="769635" y="416042"/>
                  <a:pt x="762753" y="415372"/>
                  <a:pt x="755609" y="415372"/>
                </a:cubicBezTo>
                <a:cubicBezTo>
                  <a:pt x="725285" y="415372"/>
                  <a:pt x="697826" y="427651"/>
                  <a:pt x="677958" y="447519"/>
                </a:cubicBezTo>
                <a:cubicBezTo>
                  <a:pt x="658053" y="467313"/>
                  <a:pt x="645811" y="494772"/>
                  <a:pt x="645811" y="525170"/>
                </a:cubicBezTo>
                <a:cubicBezTo>
                  <a:pt x="645811" y="555754"/>
                  <a:pt x="673270" y="575808"/>
                  <a:pt x="708431" y="584961"/>
                </a:cubicBezTo>
                <a:cubicBezTo>
                  <a:pt x="723165" y="588793"/>
                  <a:pt x="739275" y="590691"/>
                  <a:pt x="755609" y="590691"/>
                </a:cubicBezTo>
                <a:cubicBezTo>
                  <a:pt x="771942" y="590691"/>
                  <a:pt x="788091" y="588756"/>
                  <a:pt x="802787" y="584924"/>
                </a:cubicBezTo>
                <a:cubicBezTo>
                  <a:pt x="837948" y="575771"/>
                  <a:pt x="865406" y="555716"/>
                  <a:pt x="865406" y="525133"/>
                </a:cubicBezTo>
                <a:cubicBezTo>
                  <a:pt x="865406" y="517914"/>
                  <a:pt x="864737" y="510882"/>
                  <a:pt x="863397" y="504148"/>
                </a:cubicBezTo>
                <a:lnTo>
                  <a:pt x="863285" y="503664"/>
                </a:lnTo>
                <a:cubicBezTo>
                  <a:pt x="861872" y="496446"/>
                  <a:pt x="859751" y="489563"/>
                  <a:pt x="857072" y="483088"/>
                </a:cubicBezTo>
                <a:close/>
                <a:moveTo>
                  <a:pt x="831544" y="445772"/>
                </a:moveTo>
                <a:cubicBezTo>
                  <a:pt x="825926" y="440266"/>
                  <a:pt x="825851" y="431225"/>
                  <a:pt x="831358" y="425643"/>
                </a:cubicBezTo>
                <a:cubicBezTo>
                  <a:pt x="836865" y="420025"/>
                  <a:pt x="845905" y="419950"/>
                  <a:pt x="851487" y="425457"/>
                </a:cubicBezTo>
                <a:lnTo>
                  <a:pt x="853682" y="427615"/>
                </a:lnTo>
                <a:cubicBezTo>
                  <a:pt x="859300" y="433122"/>
                  <a:pt x="859375" y="442163"/>
                  <a:pt x="853868" y="447744"/>
                </a:cubicBezTo>
                <a:cubicBezTo>
                  <a:pt x="848362" y="453362"/>
                  <a:pt x="839321" y="453437"/>
                  <a:pt x="833739" y="447930"/>
                </a:cubicBezTo>
                <a:close/>
                <a:moveTo>
                  <a:pt x="447048" y="386836"/>
                </a:moveTo>
                <a:cubicBezTo>
                  <a:pt x="485185" y="386836"/>
                  <a:pt x="519788" y="402315"/>
                  <a:pt x="544832" y="427355"/>
                </a:cubicBezTo>
                <a:lnTo>
                  <a:pt x="544906" y="427429"/>
                </a:lnTo>
                <a:cubicBezTo>
                  <a:pt x="569909" y="452507"/>
                  <a:pt x="585387" y="487035"/>
                  <a:pt x="585387" y="525175"/>
                </a:cubicBezTo>
                <a:cubicBezTo>
                  <a:pt x="585387" y="571200"/>
                  <a:pt x="548515" y="600258"/>
                  <a:pt x="501337" y="612537"/>
                </a:cubicBezTo>
                <a:cubicBezTo>
                  <a:pt x="484036" y="617039"/>
                  <a:pt x="465432" y="619309"/>
                  <a:pt x="447015" y="619309"/>
                </a:cubicBezTo>
                <a:cubicBezTo>
                  <a:pt x="428597" y="619309"/>
                  <a:pt x="409994" y="617039"/>
                  <a:pt x="392693" y="612537"/>
                </a:cubicBezTo>
                <a:cubicBezTo>
                  <a:pt x="345515" y="600258"/>
                  <a:pt x="308642" y="571201"/>
                  <a:pt x="308642" y="525175"/>
                </a:cubicBezTo>
                <a:cubicBezTo>
                  <a:pt x="308642" y="487038"/>
                  <a:pt x="324158" y="452435"/>
                  <a:pt x="349198" y="427391"/>
                </a:cubicBezTo>
                <a:cubicBezTo>
                  <a:pt x="374201" y="402314"/>
                  <a:pt x="408803" y="386836"/>
                  <a:pt x="446982" y="386836"/>
                </a:cubicBezTo>
                <a:close/>
                <a:moveTo>
                  <a:pt x="524699" y="447521"/>
                </a:moveTo>
                <a:cubicBezTo>
                  <a:pt x="504868" y="427690"/>
                  <a:pt x="477409" y="415411"/>
                  <a:pt x="447048" y="415411"/>
                </a:cubicBezTo>
                <a:cubicBezTo>
                  <a:pt x="416724" y="415411"/>
                  <a:pt x="389266" y="427690"/>
                  <a:pt x="369397" y="447558"/>
                </a:cubicBezTo>
                <a:cubicBezTo>
                  <a:pt x="349492" y="467352"/>
                  <a:pt x="337251" y="494811"/>
                  <a:pt x="337251" y="525209"/>
                </a:cubicBezTo>
                <a:cubicBezTo>
                  <a:pt x="337251" y="555793"/>
                  <a:pt x="364709" y="575848"/>
                  <a:pt x="399870" y="585000"/>
                </a:cubicBezTo>
                <a:cubicBezTo>
                  <a:pt x="414604" y="588832"/>
                  <a:pt x="430715" y="590730"/>
                  <a:pt x="447048" y="590730"/>
                </a:cubicBezTo>
                <a:cubicBezTo>
                  <a:pt x="463382" y="590730"/>
                  <a:pt x="479530" y="588795"/>
                  <a:pt x="494226" y="584963"/>
                </a:cubicBezTo>
                <a:cubicBezTo>
                  <a:pt x="529387" y="575810"/>
                  <a:pt x="556846" y="555756"/>
                  <a:pt x="556846" y="525172"/>
                </a:cubicBezTo>
                <a:cubicBezTo>
                  <a:pt x="556846" y="494811"/>
                  <a:pt x="544567" y="467352"/>
                  <a:pt x="524736" y="447521"/>
                </a:cubicBezTo>
                <a:close/>
                <a:moveTo>
                  <a:pt x="755680" y="168915"/>
                </a:moveTo>
                <a:cubicBezTo>
                  <a:pt x="782953" y="168915"/>
                  <a:pt x="807621" y="179966"/>
                  <a:pt x="825480" y="197825"/>
                </a:cubicBezTo>
                <a:cubicBezTo>
                  <a:pt x="843340" y="215685"/>
                  <a:pt x="854391" y="240390"/>
                  <a:pt x="854391" y="267625"/>
                </a:cubicBezTo>
                <a:cubicBezTo>
                  <a:pt x="854391" y="294898"/>
                  <a:pt x="843340" y="319566"/>
                  <a:pt x="825480" y="337425"/>
                </a:cubicBezTo>
                <a:cubicBezTo>
                  <a:pt x="807621" y="355285"/>
                  <a:pt x="782915" y="366336"/>
                  <a:pt x="755680" y="366336"/>
                </a:cubicBezTo>
                <a:cubicBezTo>
                  <a:pt x="728407" y="366336"/>
                  <a:pt x="703739" y="355285"/>
                  <a:pt x="685880" y="337425"/>
                </a:cubicBezTo>
                <a:cubicBezTo>
                  <a:pt x="668021" y="319566"/>
                  <a:pt x="656970" y="294860"/>
                  <a:pt x="656970" y="267625"/>
                </a:cubicBezTo>
                <a:cubicBezTo>
                  <a:pt x="656970" y="240352"/>
                  <a:pt x="668021" y="215685"/>
                  <a:pt x="685880" y="197825"/>
                </a:cubicBezTo>
                <a:cubicBezTo>
                  <a:pt x="703739" y="179966"/>
                  <a:pt x="728445" y="168915"/>
                  <a:pt x="755680" y="168915"/>
                </a:cubicBezTo>
                <a:close/>
                <a:moveTo>
                  <a:pt x="805277" y="218028"/>
                </a:moveTo>
                <a:cubicBezTo>
                  <a:pt x="792589" y="205340"/>
                  <a:pt x="775027" y="197490"/>
                  <a:pt x="755680" y="197490"/>
                </a:cubicBezTo>
                <a:cubicBezTo>
                  <a:pt x="736295" y="197490"/>
                  <a:pt x="718771" y="205341"/>
                  <a:pt x="706083" y="218028"/>
                </a:cubicBezTo>
                <a:cubicBezTo>
                  <a:pt x="693396" y="230715"/>
                  <a:pt x="685546" y="248277"/>
                  <a:pt x="685546" y="267624"/>
                </a:cubicBezTo>
                <a:cubicBezTo>
                  <a:pt x="685546" y="287010"/>
                  <a:pt x="693396" y="304534"/>
                  <a:pt x="706083" y="317221"/>
                </a:cubicBezTo>
                <a:cubicBezTo>
                  <a:pt x="718770" y="329908"/>
                  <a:pt x="736333" y="337759"/>
                  <a:pt x="755680" y="337759"/>
                </a:cubicBezTo>
                <a:cubicBezTo>
                  <a:pt x="775065" y="337759"/>
                  <a:pt x="792589" y="329908"/>
                  <a:pt x="805277" y="317221"/>
                </a:cubicBezTo>
                <a:cubicBezTo>
                  <a:pt x="817964" y="304534"/>
                  <a:pt x="825815" y="286972"/>
                  <a:pt x="825815" y="267624"/>
                </a:cubicBezTo>
                <a:cubicBezTo>
                  <a:pt x="825815" y="248239"/>
                  <a:pt x="817964" y="230715"/>
                  <a:pt x="805277" y="218028"/>
                </a:cubicBezTo>
                <a:close/>
                <a:moveTo>
                  <a:pt x="447051" y="168915"/>
                </a:moveTo>
                <a:cubicBezTo>
                  <a:pt x="474324" y="168915"/>
                  <a:pt x="499029" y="179966"/>
                  <a:pt x="516851" y="197825"/>
                </a:cubicBezTo>
                <a:cubicBezTo>
                  <a:pt x="534711" y="215685"/>
                  <a:pt x="545761" y="240390"/>
                  <a:pt x="545761" y="267625"/>
                </a:cubicBezTo>
                <a:cubicBezTo>
                  <a:pt x="545761" y="294898"/>
                  <a:pt x="534711" y="319566"/>
                  <a:pt x="516851" y="337425"/>
                </a:cubicBezTo>
                <a:lnTo>
                  <a:pt x="515995" y="338244"/>
                </a:lnTo>
                <a:cubicBezTo>
                  <a:pt x="498210" y="355657"/>
                  <a:pt x="473840" y="366372"/>
                  <a:pt x="447013" y="366372"/>
                </a:cubicBezTo>
                <a:cubicBezTo>
                  <a:pt x="419741" y="366372"/>
                  <a:pt x="395073" y="355321"/>
                  <a:pt x="377213" y="337462"/>
                </a:cubicBezTo>
                <a:cubicBezTo>
                  <a:pt x="359354" y="319603"/>
                  <a:pt x="348303" y="294897"/>
                  <a:pt x="348303" y="267662"/>
                </a:cubicBezTo>
                <a:cubicBezTo>
                  <a:pt x="348303" y="240389"/>
                  <a:pt x="359354" y="215721"/>
                  <a:pt x="377213" y="197862"/>
                </a:cubicBezTo>
                <a:cubicBezTo>
                  <a:pt x="395073" y="180002"/>
                  <a:pt x="419779" y="168951"/>
                  <a:pt x="447013" y="168951"/>
                </a:cubicBezTo>
                <a:close/>
                <a:moveTo>
                  <a:pt x="496648" y="218028"/>
                </a:moveTo>
                <a:cubicBezTo>
                  <a:pt x="483960" y="205340"/>
                  <a:pt x="466398" y="197490"/>
                  <a:pt x="447051" y="197490"/>
                </a:cubicBezTo>
                <a:cubicBezTo>
                  <a:pt x="427666" y="197490"/>
                  <a:pt x="410142" y="205341"/>
                  <a:pt x="397454" y="218028"/>
                </a:cubicBezTo>
                <a:cubicBezTo>
                  <a:pt x="384767" y="230715"/>
                  <a:pt x="376917" y="248277"/>
                  <a:pt x="376917" y="267624"/>
                </a:cubicBezTo>
                <a:cubicBezTo>
                  <a:pt x="376917" y="287010"/>
                  <a:pt x="384767" y="304534"/>
                  <a:pt x="397454" y="317221"/>
                </a:cubicBezTo>
                <a:cubicBezTo>
                  <a:pt x="410141" y="329908"/>
                  <a:pt x="427704" y="337759"/>
                  <a:pt x="447051" y="337759"/>
                </a:cubicBezTo>
                <a:cubicBezTo>
                  <a:pt x="466101" y="337759"/>
                  <a:pt x="483402" y="330169"/>
                  <a:pt x="496015" y="317891"/>
                </a:cubicBezTo>
                <a:lnTo>
                  <a:pt x="496648" y="317221"/>
                </a:lnTo>
                <a:cubicBezTo>
                  <a:pt x="509335" y="304534"/>
                  <a:pt x="517186" y="286971"/>
                  <a:pt x="517186" y="267624"/>
                </a:cubicBezTo>
                <a:cubicBezTo>
                  <a:pt x="517186" y="248239"/>
                  <a:pt x="509335" y="230715"/>
                  <a:pt x="496648" y="218028"/>
                </a:cubicBezTo>
                <a:close/>
                <a:moveTo>
                  <a:pt x="189686" y="219702"/>
                </a:moveTo>
                <a:cubicBezTo>
                  <a:pt x="184439" y="213823"/>
                  <a:pt x="184960" y="204782"/>
                  <a:pt x="190839" y="199573"/>
                </a:cubicBezTo>
                <a:cubicBezTo>
                  <a:pt x="196718" y="194327"/>
                  <a:pt x="205759" y="194848"/>
                  <a:pt x="210968" y="200726"/>
                </a:cubicBezTo>
                <a:lnTo>
                  <a:pt x="213014" y="202996"/>
                </a:lnTo>
                <a:cubicBezTo>
                  <a:pt x="218261" y="208875"/>
                  <a:pt x="217740" y="217916"/>
                  <a:pt x="211861" y="223125"/>
                </a:cubicBezTo>
                <a:cubicBezTo>
                  <a:pt x="205982" y="228371"/>
                  <a:pt x="196941" y="227850"/>
                  <a:pt x="191732" y="221972"/>
                </a:cubicBezTo>
                <a:close/>
                <a:moveTo>
                  <a:pt x="208214" y="260406"/>
                </a:moveTo>
                <a:cubicBezTo>
                  <a:pt x="207396" y="252593"/>
                  <a:pt x="213126" y="245560"/>
                  <a:pt x="220939" y="244779"/>
                </a:cubicBezTo>
                <a:cubicBezTo>
                  <a:pt x="228752" y="243961"/>
                  <a:pt x="235785" y="249691"/>
                  <a:pt x="236566" y="257504"/>
                </a:cubicBezTo>
                <a:lnTo>
                  <a:pt x="237124" y="267624"/>
                </a:lnTo>
                <a:cubicBezTo>
                  <a:pt x="237124" y="294897"/>
                  <a:pt x="226073" y="319565"/>
                  <a:pt x="208213" y="337424"/>
                </a:cubicBezTo>
                <a:cubicBezTo>
                  <a:pt x="190354" y="355284"/>
                  <a:pt x="165648" y="366335"/>
                  <a:pt x="138413" y="366335"/>
                </a:cubicBezTo>
                <a:cubicBezTo>
                  <a:pt x="111140" y="366335"/>
                  <a:pt x="86473" y="355284"/>
                  <a:pt x="68613" y="337424"/>
                </a:cubicBezTo>
                <a:cubicBezTo>
                  <a:pt x="50754" y="319565"/>
                  <a:pt x="39703" y="294859"/>
                  <a:pt x="39703" y="267624"/>
                </a:cubicBezTo>
                <a:cubicBezTo>
                  <a:pt x="39703" y="240351"/>
                  <a:pt x="50754" y="215683"/>
                  <a:pt x="68613" y="197824"/>
                </a:cubicBezTo>
                <a:cubicBezTo>
                  <a:pt x="86473" y="179965"/>
                  <a:pt x="111178" y="168914"/>
                  <a:pt x="138413" y="168914"/>
                </a:cubicBezTo>
                <a:cubicBezTo>
                  <a:pt x="142357" y="168914"/>
                  <a:pt x="146376" y="169174"/>
                  <a:pt x="150282" y="169621"/>
                </a:cubicBezTo>
                <a:lnTo>
                  <a:pt x="150692" y="169695"/>
                </a:lnTo>
                <a:cubicBezTo>
                  <a:pt x="154338" y="170142"/>
                  <a:pt x="158096" y="170848"/>
                  <a:pt x="161928" y="171779"/>
                </a:cubicBezTo>
                <a:cubicBezTo>
                  <a:pt x="169556" y="173639"/>
                  <a:pt x="174244" y="181341"/>
                  <a:pt x="172421" y="188968"/>
                </a:cubicBezTo>
                <a:cubicBezTo>
                  <a:pt x="170561" y="196596"/>
                  <a:pt x="162859" y="201284"/>
                  <a:pt x="155231" y="199461"/>
                </a:cubicBezTo>
                <a:cubicBezTo>
                  <a:pt x="152813" y="198903"/>
                  <a:pt x="150171" y="198419"/>
                  <a:pt x="147306" y="198047"/>
                </a:cubicBezTo>
                <a:lnTo>
                  <a:pt x="146860" y="197973"/>
                </a:lnTo>
                <a:cubicBezTo>
                  <a:pt x="144181" y="197675"/>
                  <a:pt x="141353" y="197489"/>
                  <a:pt x="138451" y="197489"/>
                </a:cubicBezTo>
                <a:cubicBezTo>
                  <a:pt x="119066" y="197489"/>
                  <a:pt x="101542" y="205340"/>
                  <a:pt x="88854" y="218027"/>
                </a:cubicBezTo>
                <a:cubicBezTo>
                  <a:pt x="76167" y="230714"/>
                  <a:pt x="68317" y="248276"/>
                  <a:pt x="68317" y="267624"/>
                </a:cubicBezTo>
                <a:cubicBezTo>
                  <a:pt x="68317" y="287009"/>
                  <a:pt x="76167" y="304533"/>
                  <a:pt x="88854" y="317220"/>
                </a:cubicBezTo>
                <a:cubicBezTo>
                  <a:pt x="101542" y="329908"/>
                  <a:pt x="119104" y="337758"/>
                  <a:pt x="138451" y="337758"/>
                </a:cubicBezTo>
                <a:cubicBezTo>
                  <a:pt x="157836" y="337758"/>
                  <a:pt x="175360" y="329907"/>
                  <a:pt x="188048" y="317220"/>
                </a:cubicBezTo>
                <a:cubicBezTo>
                  <a:pt x="200735" y="304533"/>
                  <a:pt x="208585" y="286971"/>
                  <a:pt x="208585" y="267624"/>
                </a:cubicBezTo>
                <a:lnTo>
                  <a:pt x="208288" y="260406"/>
                </a:lnTo>
                <a:close/>
                <a:moveTo>
                  <a:pt x="216028" y="447525"/>
                </a:moveTo>
                <a:cubicBezTo>
                  <a:pt x="196197" y="427694"/>
                  <a:pt x="168738" y="415415"/>
                  <a:pt x="138377" y="415415"/>
                </a:cubicBezTo>
                <a:cubicBezTo>
                  <a:pt x="108053" y="415415"/>
                  <a:pt x="80595" y="427694"/>
                  <a:pt x="60727" y="447562"/>
                </a:cubicBezTo>
                <a:cubicBezTo>
                  <a:pt x="40821" y="467356"/>
                  <a:pt x="28580" y="494814"/>
                  <a:pt x="28580" y="525213"/>
                </a:cubicBezTo>
                <a:cubicBezTo>
                  <a:pt x="28580" y="555796"/>
                  <a:pt x="56038" y="575851"/>
                  <a:pt x="91199" y="585004"/>
                </a:cubicBezTo>
                <a:cubicBezTo>
                  <a:pt x="105933" y="588836"/>
                  <a:pt x="122044" y="590734"/>
                  <a:pt x="138377" y="590734"/>
                </a:cubicBezTo>
                <a:cubicBezTo>
                  <a:pt x="154711" y="590734"/>
                  <a:pt x="170859" y="588799"/>
                  <a:pt x="185556" y="584967"/>
                </a:cubicBezTo>
                <a:cubicBezTo>
                  <a:pt x="220716" y="575814"/>
                  <a:pt x="248175" y="555759"/>
                  <a:pt x="248175" y="525175"/>
                </a:cubicBezTo>
                <a:cubicBezTo>
                  <a:pt x="248175" y="494814"/>
                  <a:pt x="235896" y="467356"/>
                  <a:pt x="216065" y="44752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1A478B"/>
              </a:solidFill>
            </a:endParaRPr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8E20BDF0-455F-59EA-6219-249377DB9132}"/>
              </a:ext>
            </a:extLst>
          </p:cNvPr>
          <p:cNvSpPr/>
          <p:nvPr/>
        </p:nvSpPr>
        <p:spPr>
          <a:xfrm>
            <a:off x="2965022" y="2712623"/>
            <a:ext cx="1462109" cy="1432754"/>
          </a:xfrm>
          <a:custGeom>
            <a:avLst/>
            <a:gdLst>
              <a:gd name="csX0" fmla="*/ 650009 w 762000"/>
              <a:gd name="csY0" fmla="*/ 608667 h 762000"/>
              <a:gd name="csX1" fmla="*/ 564731 w 762000"/>
              <a:gd name="csY1" fmla="*/ 579087 h 762000"/>
              <a:gd name="csX2" fmla="*/ 535188 w 762000"/>
              <a:gd name="csY2" fmla="*/ 647101 h 762000"/>
              <a:gd name="csX3" fmla="*/ 480754 w 762000"/>
              <a:gd name="csY3" fmla="*/ 719097 h 762000"/>
              <a:gd name="csX4" fmla="*/ 630183 w 762000"/>
              <a:gd name="csY4" fmla="*/ 630209 h 762000"/>
              <a:gd name="csX5" fmla="*/ 650014 w 762000"/>
              <a:gd name="csY5" fmla="*/ 608667 h 762000"/>
              <a:gd name="csX6" fmla="*/ 281210 w 762000"/>
              <a:gd name="csY6" fmla="*/ 719099 h 762000"/>
              <a:gd name="csX7" fmla="*/ 226777 w 762000"/>
              <a:gd name="csY7" fmla="*/ 647104 h 762000"/>
              <a:gd name="csX8" fmla="*/ 197234 w 762000"/>
              <a:gd name="csY8" fmla="*/ 579090 h 762000"/>
              <a:gd name="csX9" fmla="*/ 111956 w 762000"/>
              <a:gd name="csY9" fmla="*/ 608669 h 762000"/>
              <a:gd name="csX10" fmla="*/ 131787 w 762000"/>
              <a:gd name="csY10" fmla="*/ 630175 h 762000"/>
              <a:gd name="csX11" fmla="*/ 281215 w 762000"/>
              <a:gd name="csY11" fmla="*/ 719099 h 762000"/>
              <a:gd name="csX12" fmla="*/ 94092 w 762000"/>
              <a:gd name="csY12" fmla="*/ 585711 h 762000"/>
              <a:gd name="csX13" fmla="*/ 28867 w 762000"/>
              <a:gd name="csY13" fmla="*/ 395288 h 762000"/>
              <a:gd name="csX14" fmla="*/ 166456 w 762000"/>
              <a:gd name="csY14" fmla="*/ 395288 h 762000"/>
              <a:gd name="csX15" fmla="*/ 188818 w 762000"/>
              <a:gd name="csY15" fmla="*/ 551860 h 762000"/>
              <a:gd name="csX16" fmla="*/ 94089 w 762000"/>
              <a:gd name="csY16" fmla="*/ 585718 h 762000"/>
              <a:gd name="csX17" fmla="*/ 28867 w 762000"/>
              <a:gd name="csY17" fmla="*/ 366713 h 762000"/>
              <a:gd name="csX18" fmla="*/ 166456 w 762000"/>
              <a:gd name="csY18" fmla="*/ 366713 h 762000"/>
              <a:gd name="csX19" fmla="*/ 188818 w 762000"/>
              <a:gd name="csY19" fmla="*/ 210141 h 762000"/>
              <a:gd name="csX20" fmla="*/ 94089 w 762000"/>
              <a:gd name="csY20" fmla="*/ 176282 h 762000"/>
              <a:gd name="csX21" fmla="*/ 28865 w 762000"/>
              <a:gd name="csY21" fmla="*/ 366706 h 762000"/>
              <a:gd name="csX22" fmla="*/ 111988 w 762000"/>
              <a:gd name="csY22" fmla="*/ 153333 h 762000"/>
              <a:gd name="csX23" fmla="*/ 131782 w 762000"/>
              <a:gd name="csY23" fmla="*/ 131828 h 762000"/>
              <a:gd name="csX24" fmla="*/ 281210 w 762000"/>
              <a:gd name="csY24" fmla="*/ 42941 h 762000"/>
              <a:gd name="csX25" fmla="*/ 226777 w 762000"/>
              <a:gd name="csY25" fmla="*/ 114936 h 762000"/>
              <a:gd name="csX26" fmla="*/ 197234 w 762000"/>
              <a:gd name="csY26" fmla="*/ 182950 h 762000"/>
              <a:gd name="csX27" fmla="*/ 111993 w 762000"/>
              <a:gd name="csY27" fmla="*/ 153333 h 762000"/>
              <a:gd name="csX28" fmla="*/ 480787 w 762000"/>
              <a:gd name="csY28" fmla="*/ 42901 h 762000"/>
              <a:gd name="csX29" fmla="*/ 535220 w 762000"/>
              <a:gd name="csY29" fmla="*/ 114896 h 762000"/>
              <a:gd name="csX30" fmla="*/ 564763 w 762000"/>
              <a:gd name="csY30" fmla="*/ 182910 h 762000"/>
              <a:gd name="csX31" fmla="*/ 650041 w 762000"/>
              <a:gd name="csY31" fmla="*/ 153331 h 762000"/>
              <a:gd name="csX32" fmla="*/ 630247 w 762000"/>
              <a:gd name="csY32" fmla="*/ 131825 h 762000"/>
              <a:gd name="csX33" fmla="*/ 480791 w 762000"/>
              <a:gd name="csY33" fmla="*/ 42901 h 762000"/>
              <a:gd name="csX34" fmla="*/ 667905 w 762000"/>
              <a:gd name="csY34" fmla="*/ 176289 h 762000"/>
              <a:gd name="csX35" fmla="*/ 733130 w 762000"/>
              <a:gd name="csY35" fmla="*/ 366713 h 762000"/>
              <a:gd name="csX36" fmla="*/ 595579 w 762000"/>
              <a:gd name="csY36" fmla="*/ 366713 h 762000"/>
              <a:gd name="csX37" fmla="*/ 573180 w 762000"/>
              <a:gd name="csY37" fmla="*/ 210141 h 762000"/>
              <a:gd name="csX38" fmla="*/ 667909 w 762000"/>
              <a:gd name="csY38" fmla="*/ 176282 h 762000"/>
              <a:gd name="csX39" fmla="*/ 733130 w 762000"/>
              <a:gd name="csY39" fmla="*/ 395288 h 762000"/>
              <a:gd name="csX40" fmla="*/ 667905 w 762000"/>
              <a:gd name="csY40" fmla="*/ 585711 h 762000"/>
              <a:gd name="csX41" fmla="*/ 573176 w 762000"/>
              <a:gd name="csY41" fmla="*/ 551853 h 762000"/>
              <a:gd name="csX42" fmla="*/ 595538 w 762000"/>
              <a:gd name="csY42" fmla="*/ 395281 h 762000"/>
              <a:gd name="csX43" fmla="*/ 381000 w 762000"/>
              <a:gd name="csY43" fmla="*/ 0 h 762000"/>
              <a:gd name="csX44" fmla="*/ 650415 w 762000"/>
              <a:gd name="csY44" fmla="*/ 111585 h 762000"/>
              <a:gd name="csX45" fmla="*/ 762000 w 762000"/>
              <a:gd name="csY45" fmla="*/ 381000 h 762000"/>
              <a:gd name="csX46" fmla="*/ 650415 w 762000"/>
              <a:gd name="csY46" fmla="*/ 650415 h 762000"/>
              <a:gd name="csX47" fmla="*/ 381000 w 762000"/>
              <a:gd name="csY47" fmla="*/ 762000 h 762000"/>
              <a:gd name="csX48" fmla="*/ 111585 w 762000"/>
              <a:gd name="csY48" fmla="*/ 650415 h 762000"/>
              <a:gd name="csX49" fmla="*/ 0 w 762000"/>
              <a:gd name="csY49" fmla="*/ 381000 h 762000"/>
              <a:gd name="csX50" fmla="*/ 111585 w 762000"/>
              <a:gd name="csY50" fmla="*/ 111585 h 762000"/>
              <a:gd name="csX51" fmla="*/ 381000 w 762000"/>
              <a:gd name="csY51" fmla="*/ 0 h 762000"/>
              <a:gd name="csX52" fmla="*/ 395288 w 762000"/>
              <a:gd name="csY52" fmla="*/ 29617 h 762000"/>
              <a:gd name="csX53" fmla="*/ 510216 w 762000"/>
              <a:gd name="csY53" fmla="*/ 128477 h 762000"/>
              <a:gd name="csX54" fmla="*/ 536782 w 762000"/>
              <a:gd name="csY54" fmla="*/ 189125 h 762000"/>
              <a:gd name="csX55" fmla="*/ 395288 w 762000"/>
              <a:gd name="csY55" fmla="*/ 203747 h 762000"/>
              <a:gd name="csX56" fmla="*/ 395288 w 762000"/>
              <a:gd name="csY56" fmla="*/ 232357 h 762000"/>
              <a:gd name="csX57" fmla="*/ 395288 w 762000"/>
              <a:gd name="csY57" fmla="*/ 366707 h 762000"/>
              <a:gd name="csX58" fmla="*/ 566957 w 762000"/>
              <a:gd name="csY58" fmla="*/ 366707 h 762000"/>
              <a:gd name="csX59" fmla="*/ 545340 w 762000"/>
              <a:gd name="csY59" fmla="*/ 216469 h 762000"/>
              <a:gd name="csX60" fmla="*/ 395283 w 762000"/>
              <a:gd name="csY60" fmla="*/ 232357 h 762000"/>
              <a:gd name="csX61" fmla="*/ 395288 w 762000"/>
              <a:gd name="csY61" fmla="*/ 395282 h 762000"/>
              <a:gd name="csX62" fmla="*/ 395288 w 762000"/>
              <a:gd name="csY62" fmla="*/ 529632 h 762000"/>
              <a:gd name="csX63" fmla="*/ 545382 w 762000"/>
              <a:gd name="csY63" fmla="*/ 545520 h 762000"/>
              <a:gd name="csX64" fmla="*/ 566999 w 762000"/>
              <a:gd name="csY64" fmla="*/ 395282 h 762000"/>
              <a:gd name="csX65" fmla="*/ 395288 w 762000"/>
              <a:gd name="csY65" fmla="*/ 558207 h 762000"/>
              <a:gd name="csX66" fmla="*/ 536781 w 762000"/>
              <a:gd name="csY66" fmla="*/ 572830 h 762000"/>
              <a:gd name="csX67" fmla="*/ 510215 w 762000"/>
              <a:gd name="csY67" fmla="*/ 633477 h 762000"/>
              <a:gd name="csX68" fmla="*/ 395287 w 762000"/>
              <a:gd name="csY68" fmla="*/ 732337 h 762000"/>
              <a:gd name="csX69" fmla="*/ 366713 w 762000"/>
              <a:gd name="csY69" fmla="*/ 732333 h 762000"/>
              <a:gd name="csX70" fmla="*/ 251784 w 762000"/>
              <a:gd name="csY70" fmla="*/ 633474 h 762000"/>
              <a:gd name="csX71" fmla="*/ 225218 w 762000"/>
              <a:gd name="csY71" fmla="*/ 572826 h 762000"/>
              <a:gd name="csX72" fmla="*/ 366712 w 762000"/>
              <a:gd name="csY72" fmla="*/ 558203 h 762000"/>
              <a:gd name="csX73" fmla="*/ 366713 w 762000"/>
              <a:gd name="csY73" fmla="*/ 529632 h 762000"/>
              <a:gd name="csX74" fmla="*/ 366713 w 762000"/>
              <a:gd name="csY74" fmla="*/ 395282 h 762000"/>
              <a:gd name="csX75" fmla="*/ 195043 w 762000"/>
              <a:gd name="csY75" fmla="*/ 395282 h 762000"/>
              <a:gd name="csX76" fmla="*/ 216660 w 762000"/>
              <a:gd name="csY76" fmla="*/ 545520 h 762000"/>
              <a:gd name="csX77" fmla="*/ 366717 w 762000"/>
              <a:gd name="csY77" fmla="*/ 529632 h 762000"/>
              <a:gd name="csX78" fmla="*/ 366713 w 762000"/>
              <a:gd name="csY78" fmla="*/ 366707 h 762000"/>
              <a:gd name="csX79" fmla="*/ 366713 w 762000"/>
              <a:gd name="csY79" fmla="*/ 232357 h 762000"/>
              <a:gd name="csX80" fmla="*/ 216618 w 762000"/>
              <a:gd name="csY80" fmla="*/ 216469 h 762000"/>
              <a:gd name="csX81" fmla="*/ 195001 w 762000"/>
              <a:gd name="csY81" fmla="*/ 366707 h 762000"/>
              <a:gd name="csX82" fmla="*/ 366713 w 762000"/>
              <a:gd name="csY82" fmla="*/ 203782 h 762000"/>
              <a:gd name="csX83" fmla="*/ 366713 w 762000"/>
              <a:gd name="csY83" fmla="*/ 29617 h 762000"/>
              <a:gd name="csX84" fmla="*/ 251784 w 762000"/>
              <a:gd name="csY84" fmla="*/ 128477 h 762000"/>
              <a:gd name="csX85" fmla="*/ 225218 w 762000"/>
              <a:gd name="csY85" fmla="*/ 189125 h 762000"/>
              <a:gd name="csX86" fmla="*/ 366712 w 762000"/>
              <a:gd name="csY86" fmla="*/ 203785 h 7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762000" h="762000">
                <a:moveTo>
                  <a:pt x="650009" y="608667"/>
                </a:moveTo>
                <a:cubicBezTo>
                  <a:pt x="625601" y="597096"/>
                  <a:pt x="596840" y="587087"/>
                  <a:pt x="564731" y="579087"/>
                </a:cubicBezTo>
                <a:cubicBezTo>
                  <a:pt x="556322" y="603755"/>
                  <a:pt x="546424" y="626600"/>
                  <a:pt x="535188" y="647101"/>
                </a:cubicBezTo>
                <a:cubicBezTo>
                  <a:pt x="519413" y="675936"/>
                  <a:pt x="501069" y="700307"/>
                  <a:pt x="480754" y="719097"/>
                </a:cubicBezTo>
                <a:cubicBezTo>
                  <a:pt x="537942" y="702242"/>
                  <a:pt x="589101" y="671286"/>
                  <a:pt x="630183" y="630209"/>
                </a:cubicBezTo>
                <a:cubicBezTo>
                  <a:pt x="637103" y="623289"/>
                  <a:pt x="643726" y="616107"/>
                  <a:pt x="650014" y="608667"/>
                </a:cubicBezTo>
                <a:close/>
                <a:moveTo>
                  <a:pt x="281210" y="719099"/>
                </a:moveTo>
                <a:cubicBezTo>
                  <a:pt x="260895" y="700309"/>
                  <a:pt x="242515" y="675940"/>
                  <a:pt x="226777" y="647104"/>
                </a:cubicBezTo>
                <a:cubicBezTo>
                  <a:pt x="215577" y="626603"/>
                  <a:pt x="205643" y="603795"/>
                  <a:pt x="197234" y="579090"/>
                </a:cubicBezTo>
                <a:cubicBezTo>
                  <a:pt x="165124" y="587089"/>
                  <a:pt x="136364" y="597098"/>
                  <a:pt x="111956" y="608669"/>
                </a:cubicBezTo>
                <a:cubicBezTo>
                  <a:pt x="118244" y="616111"/>
                  <a:pt x="124867" y="623292"/>
                  <a:pt x="131787" y="630175"/>
                </a:cubicBezTo>
                <a:cubicBezTo>
                  <a:pt x="172864" y="671252"/>
                  <a:pt x="224023" y="702245"/>
                  <a:pt x="281215" y="719099"/>
                </a:cubicBezTo>
                <a:close/>
                <a:moveTo>
                  <a:pt x="94092" y="585711"/>
                </a:moveTo>
                <a:cubicBezTo>
                  <a:pt x="55434" y="531612"/>
                  <a:pt x="31695" y="466125"/>
                  <a:pt x="28867" y="395288"/>
                </a:cubicBezTo>
                <a:lnTo>
                  <a:pt x="166456" y="395288"/>
                </a:lnTo>
                <a:cubicBezTo>
                  <a:pt x="167609" y="451433"/>
                  <a:pt x="175535" y="504492"/>
                  <a:pt x="188818" y="551860"/>
                </a:cubicBezTo>
                <a:cubicBezTo>
                  <a:pt x="153025" y="560901"/>
                  <a:pt x="121027" y="572360"/>
                  <a:pt x="94089" y="585718"/>
                </a:cubicBezTo>
                <a:close/>
                <a:moveTo>
                  <a:pt x="28867" y="366713"/>
                </a:moveTo>
                <a:lnTo>
                  <a:pt x="166456" y="366713"/>
                </a:lnTo>
                <a:cubicBezTo>
                  <a:pt x="167609" y="310567"/>
                  <a:pt x="175572" y="257508"/>
                  <a:pt x="188818" y="210141"/>
                </a:cubicBezTo>
                <a:cubicBezTo>
                  <a:pt x="153025" y="201136"/>
                  <a:pt x="121027" y="189677"/>
                  <a:pt x="94089" y="176282"/>
                </a:cubicBezTo>
                <a:cubicBezTo>
                  <a:pt x="55431" y="230344"/>
                  <a:pt x="31693" y="295830"/>
                  <a:pt x="28865" y="366706"/>
                </a:cubicBezTo>
                <a:close/>
                <a:moveTo>
                  <a:pt x="111988" y="153333"/>
                </a:moveTo>
                <a:cubicBezTo>
                  <a:pt x="118313" y="145892"/>
                  <a:pt x="124899" y="138711"/>
                  <a:pt x="131782" y="131828"/>
                </a:cubicBezTo>
                <a:cubicBezTo>
                  <a:pt x="172859" y="90751"/>
                  <a:pt x="223981" y="59795"/>
                  <a:pt x="281210" y="42941"/>
                </a:cubicBezTo>
                <a:cubicBezTo>
                  <a:pt x="260895" y="61693"/>
                  <a:pt x="242552" y="86100"/>
                  <a:pt x="226777" y="114936"/>
                </a:cubicBezTo>
                <a:cubicBezTo>
                  <a:pt x="215577" y="135437"/>
                  <a:pt x="205643" y="158246"/>
                  <a:pt x="197234" y="182950"/>
                </a:cubicBezTo>
                <a:cubicBezTo>
                  <a:pt x="165162" y="174914"/>
                  <a:pt x="136401" y="164905"/>
                  <a:pt x="111993" y="153333"/>
                </a:cubicBezTo>
                <a:close/>
                <a:moveTo>
                  <a:pt x="480787" y="42901"/>
                </a:moveTo>
                <a:cubicBezTo>
                  <a:pt x="501102" y="61691"/>
                  <a:pt x="519445" y="86060"/>
                  <a:pt x="535220" y="114896"/>
                </a:cubicBezTo>
                <a:cubicBezTo>
                  <a:pt x="546420" y="135397"/>
                  <a:pt x="556354" y="158206"/>
                  <a:pt x="564763" y="182910"/>
                </a:cubicBezTo>
                <a:cubicBezTo>
                  <a:pt x="596873" y="174911"/>
                  <a:pt x="625633" y="164903"/>
                  <a:pt x="650041" y="153331"/>
                </a:cubicBezTo>
                <a:cubicBezTo>
                  <a:pt x="643753" y="145889"/>
                  <a:pt x="637130" y="138708"/>
                  <a:pt x="630247" y="131825"/>
                </a:cubicBezTo>
                <a:cubicBezTo>
                  <a:pt x="589134" y="90748"/>
                  <a:pt x="537974" y="59755"/>
                  <a:pt x="480791" y="42901"/>
                </a:cubicBezTo>
                <a:close/>
                <a:moveTo>
                  <a:pt x="667905" y="176289"/>
                </a:moveTo>
                <a:cubicBezTo>
                  <a:pt x="706564" y="230388"/>
                  <a:pt x="730302" y="295875"/>
                  <a:pt x="733130" y="366713"/>
                </a:cubicBezTo>
                <a:lnTo>
                  <a:pt x="595579" y="366713"/>
                </a:lnTo>
                <a:cubicBezTo>
                  <a:pt x="594426" y="310567"/>
                  <a:pt x="586464" y="257508"/>
                  <a:pt x="573180" y="210141"/>
                </a:cubicBezTo>
                <a:cubicBezTo>
                  <a:pt x="608973" y="201099"/>
                  <a:pt x="640972" y="189640"/>
                  <a:pt x="667909" y="176282"/>
                </a:cubicBezTo>
                <a:close/>
                <a:moveTo>
                  <a:pt x="733130" y="395288"/>
                </a:moveTo>
                <a:cubicBezTo>
                  <a:pt x="730302" y="466167"/>
                  <a:pt x="706564" y="531609"/>
                  <a:pt x="667905" y="585711"/>
                </a:cubicBezTo>
                <a:cubicBezTo>
                  <a:pt x="640968" y="572317"/>
                  <a:pt x="608970" y="560857"/>
                  <a:pt x="573176" y="551853"/>
                </a:cubicBezTo>
                <a:cubicBezTo>
                  <a:pt x="586459" y="504488"/>
                  <a:pt x="594385" y="451431"/>
                  <a:pt x="595538" y="395281"/>
                </a:cubicBezTo>
                <a:close/>
                <a:moveTo>
                  <a:pt x="381000" y="0"/>
                </a:moveTo>
                <a:cubicBezTo>
                  <a:pt x="486185" y="0"/>
                  <a:pt x="581473" y="42640"/>
                  <a:pt x="650415" y="111585"/>
                </a:cubicBezTo>
                <a:cubicBezTo>
                  <a:pt x="719359" y="180530"/>
                  <a:pt x="762000" y="275777"/>
                  <a:pt x="762000" y="381000"/>
                </a:cubicBezTo>
                <a:cubicBezTo>
                  <a:pt x="762000" y="486185"/>
                  <a:pt x="719360" y="581473"/>
                  <a:pt x="650415" y="650415"/>
                </a:cubicBezTo>
                <a:cubicBezTo>
                  <a:pt x="581470" y="719359"/>
                  <a:pt x="486223" y="762000"/>
                  <a:pt x="381000" y="762000"/>
                </a:cubicBezTo>
                <a:cubicBezTo>
                  <a:pt x="275815" y="762000"/>
                  <a:pt x="180527" y="719360"/>
                  <a:pt x="111585" y="650415"/>
                </a:cubicBezTo>
                <a:cubicBezTo>
                  <a:pt x="42641" y="581470"/>
                  <a:pt x="0" y="486223"/>
                  <a:pt x="0" y="381000"/>
                </a:cubicBezTo>
                <a:cubicBezTo>
                  <a:pt x="0" y="275815"/>
                  <a:pt x="42640" y="180527"/>
                  <a:pt x="111585" y="111585"/>
                </a:cubicBezTo>
                <a:cubicBezTo>
                  <a:pt x="180530" y="42641"/>
                  <a:pt x="275777" y="0"/>
                  <a:pt x="381000" y="0"/>
                </a:cubicBezTo>
                <a:close/>
                <a:moveTo>
                  <a:pt x="395288" y="29617"/>
                </a:moveTo>
                <a:cubicBezTo>
                  <a:pt x="439452" y="36165"/>
                  <a:pt x="479748" y="72702"/>
                  <a:pt x="510216" y="128477"/>
                </a:cubicBezTo>
                <a:cubicBezTo>
                  <a:pt x="520225" y="146783"/>
                  <a:pt x="529155" y="167135"/>
                  <a:pt x="536782" y="189125"/>
                </a:cubicBezTo>
                <a:cubicBezTo>
                  <a:pt x="493846" y="197757"/>
                  <a:pt x="445960" y="202928"/>
                  <a:pt x="395288" y="203747"/>
                </a:cubicBezTo>
                <a:close/>
                <a:moveTo>
                  <a:pt x="395288" y="232357"/>
                </a:moveTo>
                <a:lnTo>
                  <a:pt x="395288" y="366707"/>
                </a:lnTo>
                <a:lnTo>
                  <a:pt x="566957" y="366707"/>
                </a:lnTo>
                <a:cubicBezTo>
                  <a:pt x="565803" y="312608"/>
                  <a:pt x="558139" y="261675"/>
                  <a:pt x="545340" y="216469"/>
                </a:cubicBezTo>
                <a:cubicBezTo>
                  <a:pt x="499649" y="225882"/>
                  <a:pt x="448823" y="231500"/>
                  <a:pt x="395283" y="232357"/>
                </a:cubicBezTo>
                <a:close/>
                <a:moveTo>
                  <a:pt x="395288" y="395282"/>
                </a:moveTo>
                <a:lnTo>
                  <a:pt x="395288" y="529632"/>
                </a:lnTo>
                <a:cubicBezTo>
                  <a:pt x="448828" y="530488"/>
                  <a:pt x="499653" y="536106"/>
                  <a:pt x="545382" y="545520"/>
                </a:cubicBezTo>
                <a:cubicBezTo>
                  <a:pt x="558144" y="500313"/>
                  <a:pt x="565846" y="449412"/>
                  <a:pt x="566999" y="395282"/>
                </a:cubicBezTo>
                <a:close/>
                <a:moveTo>
                  <a:pt x="395288" y="558207"/>
                </a:moveTo>
                <a:cubicBezTo>
                  <a:pt x="445963" y="559026"/>
                  <a:pt x="493852" y="564197"/>
                  <a:pt x="536781" y="572830"/>
                </a:cubicBezTo>
                <a:cubicBezTo>
                  <a:pt x="529154" y="594819"/>
                  <a:pt x="520224" y="615171"/>
                  <a:pt x="510215" y="633477"/>
                </a:cubicBezTo>
                <a:cubicBezTo>
                  <a:pt x="479743" y="689251"/>
                  <a:pt x="439447" y="725788"/>
                  <a:pt x="395287" y="732337"/>
                </a:cubicBezTo>
                <a:close/>
                <a:moveTo>
                  <a:pt x="366713" y="732333"/>
                </a:moveTo>
                <a:cubicBezTo>
                  <a:pt x="322548" y="725785"/>
                  <a:pt x="282252" y="689248"/>
                  <a:pt x="251784" y="633474"/>
                </a:cubicBezTo>
                <a:cubicBezTo>
                  <a:pt x="241775" y="615167"/>
                  <a:pt x="232845" y="594815"/>
                  <a:pt x="225218" y="572826"/>
                </a:cubicBezTo>
                <a:cubicBezTo>
                  <a:pt x="268154" y="564194"/>
                  <a:pt x="316002" y="559022"/>
                  <a:pt x="366712" y="558203"/>
                </a:cubicBezTo>
                <a:close/>
                <a:moveTo>
                  <a:pt x="366713" y="529632"/>
                </a:moveTo>
                <a:lnTo>
                  <a:pt x="366713" y="395282"/>
                </a:lnTo>
                <a:lnTo>
                  <a:pt x="195043" y="395282"/>
                </a:lnTo>
                <a:cubicBezTo>
                  <a:pt x="196197" y="449381"/>
                  <a:pt x="203861" y="500314"/>
                  <a:pt x="216660" y="545520"/>
                </a:cubicBezTo>
                <a:cubicBezTo>
                  <a:pt x="262351" y="536106"/>
                  <a:pt x="313177" y="530488"/>
                  <a:pt x="366717" y="529632"/>
                </a:cubicBezTo>
                <a:close/>
                <a:moveTo>
                  <a:pt x="366713" y="366707"/>
                </a:moveTo>
                <a:lnTo>
                  <a:pt x="366713" y="232357"/>
                </a:lnTo>
                <a:cubicBezTo>
                  <a:pt x="313172" y="231501"/>
                  <a:pt x="262347" y="225883"/>
                  <a:pt x="216618" y="216469"/>
                </a:cubicBezTo>
                <a:cubicBezTo>
                  <a:pt x="203856" y="261676"/>
                  <a:pt x="196154" y="312576"/>
                  <a:pt x="195001" y="366707"/>
                </a:cubicBezTo>
                <a:close/>
                <a:moveTo>
                  <a:pt x="366713" y="203782"/>
                </a:moveTo>
                <a:lnTo>
                  <a:pt x="366713" y="29617"/>
                </a:lnTo>
                <a:cubicBezTo>
                  <a:pt x="322548" y="36165"/>
                  <a:pt x="282252" y="72702"/>
                  <a:pt x="251784" y="128477"/>
                </a:cubicBezTo>
                <a:cubicBezTo>
                  <a:pt x="241775" y="146783"/>
                  <a:pt x="232845" y="167135"/>
                  <a:pt x="225218" y="189125"/>
                </a:cubicBezTo>
                <a:cubicBezTo>
                  <a:pt x="268154" y="197794"/>
                  <a:pt x="316040" y="202965"/>
                  <a:pt x="366712" y="20378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/>
          </a:p>
        </p:txBody>
      </p:sp>
      <p:grpSp>
        <p:nvGrpSpPr>
          <p:cNvPr id="5" name="Gráfico 22">
            <a:extLst>
              <a:ext uri="{FF2B5EF4-FFF2-40B4-BE49-F238E27FC236}">
                <a16:creationId xmlns:a16="http://schemas.microsoft.com/office/drawing/2014/main" id="{C289AE92-C7ED-22DF-75A5-3E09213E4002}"/>
              </a:ext>
            </a:extLst>
          </p:cNvPr>
          <p:cNvGrpSpPr/>
          <p:nvPr/>
        </p:nvGrpSpPr>
        <p:grpSpPr>
          <a:xfrm>
            <a:off x="1358386" y="1635918"/>
            <a:ext cx="871003" cy="871003"/>
            <a:chOff x="5817327" y="3074124"/>
            <a:chExt cx="557348" cy="557348"/>
          </a:xfrm>
          <a:noFill/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22054FDB-5367-7383-53F7-93C7F398ED6E}"/>
                </a:ext>
              </a:extLst>
            </p:cNvPr>
            <p:cNvSpPr/>
            <p:nvPr/>
          </p:nvSpPr>
          <p:spPr>
            <a:xfrm>
              <a:off x="5817327" y="3074124"/>
              <a:ext cx="557348" cy="557348"/>
            </a:xfrm>
            <a:custGeom>
              <a:avLst/>
              <a:gdLst>
                <a:gd name="csX0" fmla="*/ 557348 w 557348"/>
                <a:gd name="csY0" fmla="*/ 278673 h 557348"/>
                <a:gd name="csX1" fmla="*/ 278674 w 557348"/>
                <a:gd name="csY1" fmla="*/ 557348 h 557348"/>
                <a:gd name="csX2" fmla="*/ 0 w 557348"/>
                <a:gd name="csY2" fmla="*/ 278674 h 557348"/>
                <a:gd name="csX3" fmla="*/ 278674 w 557348"/>
                <a:gd name="csY3" fmla="*/ 0 h 557348"/>
                <a:gd name="csX4" fmla="*/ 557349 w 557348"/>
                <a:gd name="csY4" fmla="*/ 278674 h 55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7348" h="557348">
                  <a:moveTo>
                    <a:pt x="557348" y="278673"/>
                  </a:moveTo>
                  <a:cubicBezTo>
                    <a:pt x="557348" y="432581"/>
                    <a:pt x="432582" y="557348"/>
                    <a:pt x="278674" y="557348"/>
                  </a:cubicBezTo>
                  <a:cubicBezTo>
                    <a:pt x="124767" y="557348"/>
                    <a:pt x="0" y="432581"/>
                    <a:pt x="0" y="278674"/>
                  </a:cubicBezTo>
                  <a:cubicBezTo>
                    <a:pt x="0" y="124766"/>
                    <a:pt x="124767" y="0"/>
                    <a:pt x="278674" y="0"/>
                  </a:cubicBezTo>
                  <a:cubicBezTo>
                    <a:pt x="432582" y="0"/>
                    <a:pt x="557348" y="124766"/>
                    <a:pt x="557349" y="278674"/>
                  </a:cubicBezTo>
                  <a:close/>
                </a:path>
              </a:pathLst>
            </a:custGeom>
            <a:noFill/>
            <a:ln w="38100" cap="sq">
              <a:solidFill>
                <a:srgbClr val="1A478B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grpSp>
          <p:nvGrpSpPr>
            <p:cNvPr id="7" name="Gráfico 22">
              <a:extLst>
                <a:ext uri="{FF2B5EF4-FFF2-40B4-BE49-F238E27FC236}">
                  <a16:creationId xmlns:a16="http://schemas.microsoft.com/office/drawing/2014/main" id="{72F443FD-D5A1-E5BD-2ADA-BED9E1C503E2}"/>
                </a:ext>
              </a:extLst>
            </p:cNvPr>
            <p:cNvGrpSpPr/>
            <p:nvPr/>
          </p:nvGrpSpPr>
          <p:grpSpPr>
            <a:xfrm>
              <a:off x="5948415" y="3228082"/>
              <a:ext cx="336739" cy="248565"/>
              <a:chOff x="5948415" y="3228082"/>
              <a:chExt cx="336739" cy="248565"/>
            </a:xfrm>
            <a:noFill/>
          </p:grpSpPr>
          <p:grpSp>
            <p:nvGrpSpPr>
              <p:cNvPr id="8" name="Gráfico 22">
                <a:extLst>
                  <a:ext uri="{FF2B5EF4-FFF2-40B4-BE49-F238E27FC236}">
                    <a16:creationId xmlns:a16="http://schemas.microsoft.com/office/drawing/2014/main" id="{D3EAA695-FFF1-C2E0-BF0F-799C32A3E7B1}"/>
                  </a:ext>
                </a:extLst>
              </p:cNvPr>
              <p:cNvGrpSpPr/>
              <p:nvPr/>
            </p:nvGrpSpPr>
            <p:grpSpPr>
              <a:xfrm>
                <a:off x="6132420" y="3228082"/>
                <a:ext cx="152733" cy="248552"/>
                <a:chOff x="6132420" y="3228082"/>
                <a:chExt cx="152733" cy="248552"/>
              </a:xfrm>
              <a:noFill/>
            </p:grpSpPr>
            <p:sp>
              <p:nvSpPr>
                <p:cNvPr id="13" name="Forma libre: forma 12">
                  <a:extLst>
                    <a:ext uri="{FF2B5EF4-FFF2-40B4-BE49-F238E27FC236}">
                      <a16:creationId xmlns:a16="http://schemas.microsoft.com/office/drawing/2014/main" id="{7C3B97F0-BD03-FE22-8B99-9E22706DC38E}"/>
                    </a:ext>
                  </a:extLst>
                </p:cNvPr>
                <p:cNvSpPr/>
                <p:nvPr/>
              </p:nvSpPr>
              <p:spPr>
                <a:xfrm>
                  <a:off x="6132420" y="3230182"/>
                  <a:ext cx="9525" cy="243869"/>
                </a:xfrm>
                <a:custGeom>
                  <a:avLst/>
                  <a:gdLst>
                    <a:gd name="csX0" fmla="*/ 4 w 9525"/>
                    <a:gd name="csY0" fmla="*/ 0 h 243869"/>
                    <a:gd name="csX1" fmla="*/ 4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4" y="0"/>
                      </a:moveTo>
                      <a:lnTo>
                        <a:pt x="4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6" name="Forma libre: forma 15">
                  <a:extLst>
                    <a:ext uri="{FF2B5EF4-FFF2-40B4-BE49-F238E27FC236}">
                      <a16:creationId xmlns:a16="http://schemas.microsoft.com/office/drawing/2014/main" id="{75CE4B60-BE6D-F281-0033-932B4605CA50}"/>
                    </a:ext>
                  </a:extLst>
                </p:cNvPr>
                <p:cNvSpPr/>
                <p:nvPr/>
              </p:nvSpPr>
              <p:spPr>
                <a:xfrm>
                  <a:off x="6132598" y="3228082"/>
                  <a:ext cx="152555" cy="121020"/>
                </a:xfrm>
                <a:custGeom>
                  <a:avLst/>
                  <a:gdLst>
                    <a:gd name="csX0" fmla="*/ 4 w 152555"/>
                    <a:gd name="csY0" fmla="*/ 0 h 121020"/>
                    <a:gd name="csX1" fmla="*/ 152560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4" y="0"/>
                      </a:moveTo>
                      <a:lnTo>
                        <a:pt x="152560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7" name="Forma libre: forma 16">
                  <a:extLst>
                    <a:ext uri="{FF2B5EF4-FFF2-40B4-BE49-F238E27FC236}">
                      <a16:creationId xmlns:a16="http://schemas.microsoft.com/office/drawing/2014/main" id="{40BC0C98-A26A-CF9C-182C-824877E4E36A}"/>
                    </a:ext>
                  </a:extLst>
                </p:cNvPr>
                <p:cNvSpPr/>
                <p:nvPr/>
              </p:nvSpPr>
              <p:spPr>
                <a:xfrm>
                  <a:off x="6133535" y="3351944"/>
                  <a:ext cx="147877" cy="124690"/>
                </a:xfrm>
                <a:custGeom>
                  <a:avLst/>
                  <a:gdLst>
                    <a:gd name="csX0" fmla="*/ 4 w 147877"/>
                    <a:gd name="csY0" fmla="*/ 124691 h 124690"/>
                    <a:gd name="csX1" fmla="*/ 147881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4" y="124691"/>
                      </a:moveTo>
                      <a:lnTo>
                        <a:pt x="147881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  <p:grpSp>
            <p:nvGrpSpPr>
              <p:cNvPr id="9" name="Gráfico 22">
                <a:extLst>
                  <a:ext uri="{FF2B5EF4-FFF2-40B4-BE49-F238E27FC236}">
                    <a16:creationId xmlns:a16="http://schemas.microsoft.com/office/drawing/2014/main" id="{47357573-C253-8AA0-8CB2-2D7A42B718DC}"/>
                  </a:ext>
                </a:extLst>
              </p:cNvPr>
              <p:cNvGrpSpPr/>
              <p:nvPr/>
            </p:nvGrpSpPr>
            <p:grpSpPr>
              <a:xfrm>
                <a:off x="5948415" y="3228094"/>
                <a:ext cx="152733" cy="248552"/>
                <a:chOff x="5948415" y="3228094"/>
                <a:chExt cx="152733" cy="248552"/>
              </a:xfrm>
              <a:noFill/>
            </p:grpSpPr>
            <p:sp>
              <p:nvSpPr>
                <p:cNvPr id="10" name="Forma libre: forma 9">
                  <a:extLst>
                    <a:ext uri="{FF2B5EF4-FFF2-40B4-BE49-F238E27FC236}">
                      <a16:creationId xmlns:a16="http://schemas.microsoft.com/office/drawing/2014/main" id="{AF86A8FD-E5F4-5BC1-34BC-E445F97AA0ED}"/>
                    </a:ext>
                  </a:extLst>
                </p:cNvPr>
                <p:cNvSpPr/>
                <p:nvPr/>
              </p:nvSpPr>
              <p:spPr>
                <a:xfrm>
                  <a:off x="5948415" y="3230195"/>
                  <a:ext cx="9525" cy="243869"/>
                </a:xfrm>
                <a:custGeom>
                  <a:avLst/>
                  <a:gdLst>
                    <a:gd name="csX0" fmla="*/ -15 w 9525"/>
                    <a:gd name="csY0" fmla="*/ 0 h 243869"/>
                    <a:gd name="csX1" fmla="*/ -15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-15" y="0"/>
                      </a:moveTo>
                      <a:lnTo>
                        <a:pt x="-15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1" name="Forma libre: forma 10">
                  <a:extLst>
                    <a:ext uri="{FF2B5EF4-FFF2-40B4-BE49-F238E27FC236}">
                      <a16:creationId xmlns:a16="http://schemas.microsoft.com/office/drawing/2014/main" id="{816BFCE4-5514-0F02-DDD6-BD84B275A0EB}"/>
                    </a:ext>
                  </a:extLst>
                </p:cNvPr>
                <p:cNvSpPr/>
                <p:nvPr/>
              </p:nvSpPr>
              <p:spPr>
                <a:xfrm>
                  <a:off x="5948592" y="3228094"/>
                  <a:ext cx="152555" cy="121020"/>
                </a:xfrm>
                <a:custGeom>
                  <a:avLst/>
                  <a:gdLst>
                    <a:gd name="csX0" fmla="*/ -15 w 152555"/>
                    <a:gd name="csY0" fmla="*/ 0 h 121020"/>
                    <a:gd name="csX1" fmla="*/ 152541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-15" y="0"/>
                      </a:moveTo>
                      <a:lnTo>
                        <a:pt x="152541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2" name="Forma libre: forma 11">
                  <a:extLst>
                    <a:ext uri="{FF2B5EF4-FFF2-40B4-BE49-F238E27FC236}">
                      <a16:creationId xmlns:a16="http://schemas.microsoft.com/office/drawing/2014/main" id="{00986FFC-9F98-9C2B-284C-CA5690654068}"/>
                    </a:ext>
                  </a:extLst>
                </p:cNvPr>
                <p:cNvSpPr/>
                <p:nvPr/>
              </p:nvSpPr>
              <p:spPr>
                <a:xfrm>
                  <a:off x="5949529" y="3351956"/>
                  <a:ext cx="147877" cy="124690"/>
                </a:xfrm>
                <a:custGeom>
                  <a:avLst/>
                  <a:gdLst>
                    <a:gd name="csX0" fmla="*/ -15 w 147877"/>
                    <a:gd name="csY0" fmla="*/ 124691 h 124690"/>
                    <a:gd name="csX1" fmla="*/ 147862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-15" y="124691"/>
                      </a:moveTo>
                      <a:lnTo>
                        <a:pt x="147862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</p:grp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C03FD70-36EF-4547-C937-C15A01FA571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Data/Audiencia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361A369-421A-5DCF-0412-DA272D98A10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BA75855-5E1B-8678-10FA-A8375939579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</a:t>
            </a: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099AFA0D-56E2-9591-FE39-45047AF5CB15}"/>
              </a:ext>
            </a:extLst>
          </p:cNvPr>
          <p:cNvSpPr txBox="1">
            <a:spLocks/>
          </p:cNvSpPr>
          <p:nvPr/>
        </p:nvSpPr>
        <p:spPr>
          <a:xfrm>
            <a:off x="6260108" y="2489451"/>
            <a:ext cx="4131269" cy="602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PLATAFORMAS</a:t>
            </a:r>
            <a:endParaRPr lang="es-CO" sz="36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5" name="Título 1">
            <a:extLst>
              <a:ext uri="{FF2B5EF4-FFF2-40B4-BE49-F238E27FC236}">
                <a16:creationId xmlns:a16="http://schemas.microsoft.com/office/drawing/2014/main" id="{43402677-850F-ED0A-DBF3-AAD58BA1FE3B}"/>
              </a:ext>
            </a:extLst>
          </p:cNvPr>
          <p:cNvSpPr txBox="1">
            <a:spLocks/>
          </p:cNvSpPr>
          <p:nvPr/>
        </p:nvSpPr>
        <p:spPr>
          <a:xfrm>
            <a:off x="5145774" y="2719470"/>
            <a:ext cx="6275000" cy="14403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Todas las disciplinas, todas las </a:t>
            </a:r>
            <a:r>
              <a:rPr lang="es-MX" sz="120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solucines</a:t>
            </a:r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: portafolio tecnológico sin límites.</a:t>
            </a:r>
            <a:endParaRPr lang="es-PE" sz="120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0BCDB09-C976-D8EE-BEF8-0459B0C8734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</a:t>
            </a:r>
          </a:p>
        </p:txBody>
      </p:sp>
      <p:grpSp>
        <p:nvGrpSpPr>
          <p:cNvPr id="39" name="Grupo 38">
            <a:extLst>
              <a:ext uri="{FF2B5EF4-FFF2-40B4-BE49-F238E27FC236}">
                <a16:creationId xmlns:a16="http://schemas.microsoft.com/office/drawing/2014/main" id="{4B3B7C0F-D022-CC34-52B5-2B3EED33E6D2}"/>
              </a:ext>
            </a:extLst>
          </p:cNvPr>
          <p:cNvGrpSpPr/>
          <p:nvPr/>
        </p:nvGrpSpPr>
        <p:grpSpPr>
          <a:xfrm>
            <a:off x="6211139" y="3834904"/>
            <a:ext cx="4051396" cy="911929"/>
            <a:chOff x="6211139" y="3834904"/>
            <a:chExt cx="4051396" cy="911929"/>
          </a:xfrm>
        </p:grpSpPr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D33BD7CC-2111-4308-89EC-B82E1CA09177}"/>
                </a:ext>
              </a:extLst>
            </p:cNvPr>
            <p:cNvGrpSpPr/>
            <p:nvPr/>
          </p:nvGrpSpPr>
          <p:grpSpPr>
            <a:xfrm>
              <a:off x="6937830" y="3834904"/>
              <a:ext cx="3324705" cy="911929"/>
              <a:chOff x="4788516" y="5528188"/>
              <a:chExt cx="3268549" cy="807747"/>
            </a:xfrm>
          </p:grpSpPr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2FA5C6BE-793B-4764-B5C5-1FB1E3D7C9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5423" t="7763" r="30924" b="28471"/>
              <a:stretch>
                <a:fillRect/>
              </a:stretch>
            </p:blipFill>
            <p:spPr>
              <a:xfrm>
                <a:off x="5177749" y="5974561"/>
                <a:ext cx="300636" cy="320426"/>
              </a:xfrm>
              <a:prstGeom prst="rect">
                <a:avLst/>
              </a:prstGeom>
            </p:spPr>
          </p:pic>
          <p:pic>
            <p:nvPicPr>
              <p:cNvPr id="23" name="Picture 10">
                <a:extLst>
                  <a:ext uri="{FF2B5EF4-FFF2-40B4-BE49-F238E27FC236}">
                    <a16:creationId xmlns:a16="http://schemas.microsoft.com/office/drawing/2014/main" id="{65A9C8C6-1083-4FE5-9AD5-13C0A45040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56030" y="5612472"/>
                <a:ext cx="544693" cy="1849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12">
                <a:extLst>
                  <a:ext uri="{FF2B5EF4-FFF2-40B4-BE49-F238E27FC236}">
                    <a16:creationId xmlns:a16="http://schemas.microsoft.com/office/drawing/2014/main" id="{524A4657-5D44-460C-9CB0-79BB259F27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88516" y="5614472"/>
                <a:ext cx="516092" cy="18096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4" descr="Twitch logo - Icono gratis PNG, SVG">
                <a:extLst>
                  <a:ext uri="{FF2B5EF4-FFF2-40B4-BE49-F238E27FC236}">
                    <a16:creationId xmlns:a16="http://schemas.microsoft.com/office/drawing/2014/main" id="{CCE36AB6-D9FD-42CE-807A-3CFC86A86F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52145" y="5544743"/>
                <a:ext cx="320426" cy="3204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8" descr="Biddeo Hits 50 USD Million Ad Spend Milestone, Accelerating Growth in  AI-Powered Video Advertising">
                <a:extLst>
                  <a:ext uri="{FF2B5EF4-FFF2-40B4-BE49-F238E27FC236}">
                    <a16:creationId xmlns:a16="http://schemas.microsoft.com/office/drawing/2014/main" id="{88D6870A-B015-47F8-8503-8D214FF0ED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7424" y="5528188"/>
                <a:ext cx="404813" cy="3535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20">
                <a:extLst>
                  <a:ext uri="{FF2B5EF4-FFF2-40B4-BE49-F238E27FC236}">
                    <a16:creationId xmlns:a16="http://schemas.microsoft.com/office/drawing/2014/main" id="{57016D09-3E1E-47F5-87B1-67B1464A86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4651" y="5984456"/>
                <a:ext cx="300636" cy="3006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2" descr="Tik Tok logo png, Tik Tok logo transparente png, Tik Tok icono transparente  gratis png 23986492 PNG">
                <a:extLst>
                  <a:ext uri="{FF2B5EF4-FFF2-40B4-BE49-F238E27FC236}">
                    <a16:creationId xmlns:a16="http://schemas.microsoft.com/office/drawing/2014/main" id="{55B65471-A4C2-434C-95F6-84D225BBCF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1553" y="5933614"/>
                <a:ext cx="402321" cy="4023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24">
                <a:extLst>
                  <a:ext uri="{FF2B5EF4-FFF2-40B4-BE49-F238E27FC236}">
                    <a16:creationId xmlns:a16="http://schemas.microsoft.com/office/drawing/2014/main" id="{4956011B-CEB8-484A-AFB9-68BF144D331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748" r="66929" b="30291"/>
              <a:stretch>
                <a:fillRect/>
              </a:stretch>
            </p:blipFill>
            <p:spPr bwMode="auto">
              <a:xfrm>
                <a:off x="6230140" y="5974561"/>
                <a:ext cx="471420" cy="3204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26" descr="pinterest logo png, pinterest transparente png 18930744 PNG">
                <a:extLst>
                  <a:ext uri="{FF2B5EF4-FFF2-40B4-BE49-F238E27FC236}">
                    <a16:creationId xmlns:a16="http://schemas.microsoft.com/office/drawing/2014/main" id="{003E1A6B-5E64-4481-9A8F-7C12E75231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05" t="20148" r="19289" b="19186"/>
              <a:stretch>
                <a:fillRect/>
              </a:stretch>
            </p:blipFill>
            <p:spPr bwMode="auto">
              <a:xfrm>
                <a:off x="6717826" y="5993797"/>
                <a:ext cx="284004" cy="2819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28" descr="AdsWizz">
                <a:extLst>
                  <a:ext uri="{FF2B5EF4-FFF2-40B4-BE49-F238E27FC236}">
                    <a16:creationId xmlns:a16="http://schemas.microsoft.com/office/drawing/2014/main" id="{4F729AD1-33B0-48BF-AFD2-D42344E1BA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60" b="36174"/>
              <a:stretch>
                <a:fillRect/>
              </a:stretch>
            </p:blipFill>
            <p:spPr bwMode="auto">
              <a:xfrm>
                <a:off x="7409772" y="5623657"/>
                <a:ext cx="647293" cy="1232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480E05A9-DBC8-3838-0B5A-14BF638C2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1139" y="3932317"/>
              <a:ext cx="667196" cy="204309"/>
            </a:xfrm>
            <a:prstGeom prst="rect">
              <a:avLst/>
            </a:prstGeom>
          </p:spPr>
        </p:pic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F38560D2-6302-9FC6-4DE6-30AC89F0C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328" y="3889021"/>
              <a:ext cx="479519" cy="287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1235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5F56A848-2460-EA9B-C433-D2FEC557D8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Forma libre: forma 2">
            <a:extLst>
              <a:ext uri="{FF2B5EF4-FFF2-40B4-BE49-F238E27FC236}">
                <a16:creationId xmlns:a16="http://schemas.microsoft.com/office/drawing/2014/main" id="{87670DA5-AA46-B9FA-51F2-0F50699F3EF1}"/>
              </a:ext>
            </a:extLst>
          </p:cNvPr>
          <p:cNvSpPr/>
          <p:nvPr/>
        </p:nvSpPr>
        <p:spPr>
          <a:xfrm>
            <a:off x="1244832" y="1922191"/>
            <a:ext cx="1114196" cy="771802"/>
          </a:xfrm>
          <a:custGeom>
            <a:avLst/>
            <a:gdLst>
              <a:gd name="csX0" fmla="*/ 138406 w 894051"/>
              <a:gd name="csY0" fmla="*/ 386801 h 619308"/>
              <a:gd name="csX1" fmla="*/ 236189 w 894051"/>
              <a:gd name="csY1" fmla="*/ 427320 h 619308"/>
              <a:gd name="csX2" fmla="*/ 236264 w 894051"/>
              <a:gd name="csY2" fmla="*/ 427394 h 619308"/>
              <a:gd name="csX3" fmla="*/ 276745 w 894051"/>
              <a:gd name="csY3" fmla="*/ 525140 h 619308"/>
              <a:gd name="csX4" fmla="*/ 192695 w 894051"/>
              <a:gd name="csY4" fmla="*/ 612502 h 619308"/>
              <a:gd name="csX5" fmla="*/ 138373 w 894051"/>
              <a:gd name="csY5" fmla="*/ 619274 h 619308"/>
              <a:gd name="csX6" fmla="*/ 84051 w 894051"/>
              <a:gd name="csY6" fmla="*/ 612502 h 619308"/>
              <a:gd name="csX7" fmla="*/ 0 w 894051"/>
              <a:gd name="csY7" fmla="*/ 525140 h 619308"/>
              <a:gd name="csX8" fmla="*/ 40556 w 894051"/>
              <a:gd name="csY8" fmla="*/ 427356 h 619308"/>
              <a:gd name="csX9" fmla="*/ 138339 w 894051"/>
              <a:gd name="csY9" fmla="*/ 386800 h 619308"/>
              <a:gd name="csX10" fmla="*/ 601340 w 894051"/>
              <a:gd name="csY10" fmla="*/ 0 h 619308"/>
              <a:gd name="csX11" fmla="*/ 671140 w 894051"/>
              <a:gd name="csY11" fmla="*/ 28911 h 619308"/>
              <a:gd name="csX12" fmla="*/ 700050 w 894051"/>
              <a:gd name="csY12" fmla="*/ 98711 h 619308"/>
              <a:gd name="csX13" fmla="*/ 671140 w 894051"/>
              <a:gd name="csY13" fmla="*/ 168474 h 619308"/>
              <a:gd name="csX14" fmla="*/ 601340 w 894051"/>
              <a:gd name="csY14" fmla="*/ 197458 h 619308"/>
              <a:gd name="csX15" fmla="*/ 531577 w 894051"/>
              <a:gd name="csY15" fmla="*/ 168548 h 619308"/>
              <a:gd name="csX16" fmla="*/ 502592 w 894051"/>
              <a:gd name="csY16" fmla="*/ 98748 h 619308"/>
              <a:gd name="csX17" fmla="*/ 531503 w 894051"/>
              <a:gd name="csY17" fmla="*/ 28948 h 619308"/>
              <a:gd name="csX18" fmla="*/ 532358 w 894051"/>
              <a:gd name="csY18" fmla="*/ 28129 h 619308"/>
              <a:gd name="csX19" fmla="*/ 601340 w 894051"/>
              <a:gd name="csY19" fmla="*/ 1 h 619308"/>
              <a:gd name="csX20" fmla="*/ 650937 w 894051"/>
              <a:gd name="csY20" fmla="*/ 49113 h 619308"/>
              <a:gd name="csX21" fmla="*/ 601340 w 894051"/>
              <a:gd name="csY21" fmla="*/ 28575 h 619308"/>
              <a:gd name="csX22" fmla="*/ 552376 w 894051"/>
              <a:gd name="csY22" fmla="*/ 48444 h 619308"/>
              <a:gd name="csX23" fmla="*/ 551743 w 894051"/>
              <a:gd name="csY23" fmla="*/ 49113 h 619308"/>
              <a:gd name="csX24" fmla="*/ 531205 w 894051"/>
              <a:gd name="csY24" fmla="*/ 98710 h 619308"/>
              <a:gd name="csX25" fmla="*/ 551706 w 894051"/>
              <a:gd name="csY25" fmla="*/ 148344 h 619308"/>
              <a:gd name="csX26" fmla="*/ 601340 w 894051"/>
              <a:gd name="csY26" fmla="*/ 168845 h 619308"/>
              <a:gd name="csX27" fmla="*/ 650936 w 894051"/>
              <a:gd name="csY27" fmla="*/ 148307 h 619308"/>
              <a:gd name="csX28" fmla="*/ 671474 w 894051"/>
              <a:gd name="csY28" fmla="*/ 98710 h 619308"/>
              <a:gd name="csX29" fmla="*/ 650936 w 894051"/>
              <a:gd name="csY29" fmla="*/ 49113 h 619308"/>
              <a:gd name="csX30" fmla="*/ 292711 w 894051"/>
              <a:gd name="csY30" fmla="*/ 0 h 619308"/>
              <a:gd name="csX31" fmla="*/ 362474 w 894051"/>
              <a:gd name="csY31" fmla="*/ 28911 h 619308"/>
              <a:gd name="csX32" fmla="*/ 391458 w 894051"/>
              <a:gd name="csY32" fmla="*/ 98711 h 619308"/>
              <a:gd name="csX33" fmla="*/ 362548 w 894051"/>
              <a:gd name="csY33" fmla="*/ 168474 h 619308"/>
              <a:gd name="csX34" fmla="*/ 292748 w 894051"/>
              <a:gd name="csY34" fmla="*/ 197458 h 619308"/>
              <a:gd name="csX35" fmla="*/ 222948 w 894051"/>
              <a:gd name="csY35" fmla="*/ 168548 h 619308"/>
              <a:gd name="csX36" fmla="*/ 222129 w 894051"/>
              <a:gd name="csY36" fmla="*/ 167692 h 619308"/>
              <a:gd name="csX37" fmla="*/ 194001 w 894051"/>
              <a:gd name="csY37" fmla="*/ 98710 h 619308"/>
              <a:gd name="csX38" fmla="*/ 222911 w 894051"/>
              <a:gd name="csY38" fmla="*/ 28910 h 619308"/>
              <a:gd name="csX39" fmla="*/ 292711 w 894051"/>
              <a:gd name="csY39" fmla="*/ 0 h 619308"/>
              <a:gd name="csX40" fmla="*/ 342345 w 894051"/>
              <a:gd name="csY40" fmla="*/ 49113 h 619308"/>
              <a:gd name="csX41" fmla="*/ 292711 w 894051"/>
              <a:gd name="csY41" fmla="*/ 28575 h 619308"/>
              <a:gd name="csX42" fmla="*/ 243114 w 894051"/>
              <a:gd name="csY42" fmla="*/ 49113 h 619308"/>
              <a:gd name="csX43" fmla="*/ 222576 w 894051"/>
              <a:gd name="csY43" fmla="*/ 98710 h 619308"/>
              <a:gd name="csX44" fmla="*/ 242407 w 894051"/>
              <a:gd name="csY44" fmla="*/ 147674 h 619308"/>
              <a:gd name="csX45" fmla="*/ 243077 w 894051"/>
              <a:gd name="csY45" fmla="*/ 148307 h 619308"/>
              <a:gd name="csX46" fmla="*/ 292674 w 894051"/>
              <a:gd name="csY46" fmla="*/ 168844 h 619308"/>
              <a:gd name="csX47" fmla="*/ 342270 w 894051"/>
              <a:gd name="csY47" fmla="*/ 148307 h 619308"/>
              <a:gd name="csX48" fmla="*/ 362808 w 894051"/>
              <a:gd name="csY48" fmla="*/ 98710 h 619308"/>
              <a:gd name="csX49" fmla="*/ 342270 w 894051"/>
              <a:gd name="csY49" fmla="*/ 49113 h 619308"/>
              <a:gd name="csX50" fmla="*/ 857142 w 894051"/>
              <a:gd name="csY50" fmla="*/ 483091 h 619308"/>
              <a:gd name="csX51" fmla="*/ 864844 w 894051"/>
              <a:gd name="csY51" fmla="*/ 464451 h 619308"/>
              <a:gd name="csX52" fmla="*/ 883485 w 894051"/>
              <a:gd name="csY52" fmla="*/ 472153 h 619308"/>
              <a:gd name="csX53" fmla="*/ 891410 w 894051"/>
              <a:gd name="csY53" fmla="*/ 498086 h 619308"/>
              <a:gd name="csX54" fmla="*/ 891521 w 894051"/>
              <a:gd name="csY54" fmla="*/ 498645 h 619308"/>
              <a:gd name="csX55" fmla="*/ 894051 w 894051"/>
              <a:gd name="csY55" fmla="*/ 525174 h 619308"/>
              <a:gd name="csX56" fmla="*/ 810001 w 894051"/>
              <a:gd name="csY56" fmla="*/ 612536 h 619308"/>
              <a:gd name="csX57" fmla="*/ 755679 w 894051"/>
              <a:gd name="csY57" fmla="*/ 619308 h 619308"/>
              <a:gd name="csX58" fmla="*/ 701357 w 894051"/>
              <a:gd name="csY58" fmla="*/ 612536 h 619308"/>
              <a:gd name="csX59" fmla="*/ 617306 w 894051"/>
              <a:gd name="csY59" fmla="*/ 525174 h 619308"/>
              <a:gd name="csX60" fmla="*/ 657862 w 894051"/>
              <a:gd name="csY60" fmla="*/ 427390 h 619308"/>
              <a:gd name="csX61" fmla="*/ 755645 w 894051"/>
              <a:gd name="csY61" fmla="*/ 386834 h 619308"/>
              <a:gd name="csX62" fmla="*/ 781355 w 894051"/>
              <a:gd name="csY62" fmla="*/ 389253 h 619308"/>
              <a:gd name="csX63" fmla="*/ 806173 w 894051"/>
              <a:gd name="csY63" fmla="*/ 396397 h 619308"/>
              <a:gd name="csX64" fmla="*/ 814247 w 894051"/>
              <a:gd name="csY64" fmla="*/ 414851 h 619308"/>
              <a:gd name="csX65" fmla="*/ 795792 w 894051"/>
              <a:gd name="csY65" fmla="*/ 422925 h 619308"/>
              <a:gd name="csX66" fmla="*/ 776109 w 894051"/>
              <a:gd name="csY66" fmla="*/ 417270 h 619308"/>
              <a:gd name="csX67" fmla="*/ 755609 w 894051"/>
              <a:gd name="csY67" fmla="*/ 415372 h 619308"/>
              <a:gd name="csX68" fmla="*/ 677958 w 894051"/>
              <a:gd name="csY68" fmla="*/ 447519 h 619308"/>
              <a:gd name="csX69" fmla="*/ 645811 w 894051"/>
              <a:gd name="csY69" fmla="*/ 525170 h 619308"/>
              <a:gd name="csX70" fmla="*/ 708431 w 894051"/>
              <a:gd name="csY70" fmla="*/ 584961 h 619308"/>
              <a:gd name="csX71" fmla="*/ 755609 w 894051"/>
              <a:gd name="csY71" fmla="*/ 590691 h 619308"/>
              <a:gd name="csX72" fmla="*/ 802787 w 894051"/>
              <a:gd name="csY72" fmla="*/ 584924 h 619308"/>
              <a:gd name="csX73" fmla="*/ 865406 w 894051"/>
              <a:gd name="csY73" fmla="*/ 525133 h 619308"/>
              <a:gd name="csX74" fmla="*/ 863397 w 894051"/>
              <a:gd name="csY74" fmla="*/ 504148 h 619308"/>
              <a:gd name="csX75" fmla="*/ 863285 w 894051"/>
              <a:gd name="csY75" fmla="*/ 503664 h 619308"/>
              <a:gd name="csX76" fmla="*/ 857072 w 894051"/>
              <a:gd name="csY76" fmla="*/ 483088 h 619308"/>
              <a:gd name="csX77" fmla="*/ 831544 w 894051"/>
              <a:gd name="csY77" fmla="*/ 445772 h 619308"/>
              <a:gd name="csX78" fmla="*/ 831358 w 894051"/>
              <a:gd name="csY78" fmla="*/ 425643 h 619308"/>
              <a:gd name="csX79" fmla="*/ 851487 w 894051"/>
              <a:gd name="csY79" fmla="*/ 425457 h 619308"/>
              <a:gd name="csX80" fmla="*/ 853682 w 894051"/>
              <a:gd name="csY80" fmla="*/ 427615 h 619308"/>
              <a:gd name="csX81" fmla="*/ 853868 w 894051"/>
              <a:gd name="csY81" fmla="*/ 447744 h 619308"/>
              <a:gd name="csX82" fmla="*/ 833739 w 894051"/>
              <a:gd name="csY82" fmla="*/ 447930 h 619308"/>
              <a:gd name="csX83" fmla="*/ 447048 w 894051"/>
              <a:gd name="csY83" fmla="*/ 386836 h 619308"/>
              <a:gd name="csX84" fmla="*/ 544832 w 894051"/>
              <a:gd name="csY84" fmla="*/ 427355 h 619308"/>
              <a:gd name="csX85" fmla="*/ 544906 w 894051"/>
              <a:gd name="csY85" fmla="*/ 427429 h 619308"/>
              <a:gd name="csX86" fmla="*/ 585387 w 894051"/>
              <a:gd name="csY86" fmla="*/ 525175 h 619308"/>
              <a:gd name="csX87" fmla="*/ 501337 w 894051"/>
              <a:gd name="csY87" fmla="*/ 612537 h 619308"/>
              <a:gd name="csX88" fmla="*/ 447015 w 894051"/>
              <a:gd name="csY88" fmla="*/ 619309 h 619308"/>
              <a:gd name="csX89" fmla="*/ 392693 w 894051"/>
              <a:gd name="csY89" fmla="*/ 612537 h 619308"/>
              <a:gd name="csX90" fmla="*/ 308642 w 894051"/>
              <a:gd name="csY90" fmla="*/ 525175 h 619308"/>
              <a:gd name="csX91" fmla="*/ 349198 w 894051"/>
              <a:gd name="csY91" fmla="*/ 427391 h 619308"/>
              <a:gd name="csX92" fmla="*/ 446982 w 894051"/>
              <a:gd name="csY92" fmla="*/ 386836 h 619308"/>
              <a:gd name="csX93" fmla="*/ 524699 w 894051"/>
              <a:gd name="csY93" fmla="*/ 447521 h 619308"/>
              <a:gd name="csX94" fmla="*/ 447048 w 894051"/>
              <a:gd name="csY94" fmla="*/ 415411 h 619308"/>
              <a:gd name="csX95" fmla="*/ 369397 w 894051"/>
              <a:gd name="csY95" fmla="*/ 447558 h 619308"/>
              <a:gd name="csX96" fmla="*/ 337251 w 894051"/>
              <a:gd name="csY96" fmla="*/ 525209 h 619308"/>
              <a:gd name="csX97" fmla="*/ 399870 w 894051"/>
              <a:gd name="csY97" fmla="*/ 585000 h 619308"/>
              <a:gd name="csX98" fmla="*/ 447048 w 894051"/>
              <a:gd name="csY98" fmla="*/ 590730 h 619308"/>
              <a:gd name="csX99" fmla="*/ 494226 w 894051"/>
              <a:gd name="csY99" fmla="*/ 584963 h 619308"/>
              <a:gd name="csX100" fmla="*/ 556846 w 894051"/>
              <a:gd name="csY100" fmla="*/ 525172 h 619308"/>
              <a:gd name="csX101" fmla="*/ 524736 w 894051"/>
              <a:gd name="csY101" fmla="*/ 447521 h 619308"/>
              <a:gd name="csX102" fmla="*/ 755680 w 894051"/>
              <a:gd name="csY102" fmla="*/ 168915 h 619308"/>
              <a:gd name="csX103" fmla="*/ 825480 w 894051"/>
              <a:gd name="csY103" fmla="*/ 197825 h 619308"/>
              <a:gd name="csX104" fmla="*/ 854391 w 894051"/>
              <a:gd name="csY104" fmla="*/ 267625 h 619308"/>
              <a:gd name="csX105" fmla="*/ 825480 w 894051"/>
              <a:gd name="csY105" fmla="*/ 337425 h 619308"/>
              <a:gd name="csX106" fmla="*/ 755680 w 894051"/>
              <a:gd name="csY106" fmla="*/ 366336 h 619308"/>
              <a:gd name="csX107" fmla="*/ 685880 w 894051"/>
              <a:gd name="csY107" fmla="*/ 337425 h 619308"/>
              <a:gd name="csX108" fmla="*/ 656970 w 894051"/>
              <a:gd name="csY108" fmla="*/ 267625 h 619308"/>
              <a:gd name="csX109" fmla="*/ 685880 w 894051"/>
              <a:gd name="csY109" fmla="*/ 197825 h 619308"/>
              <a:gd name="csX110" fmla="*/ 755680 w 894051"/>
              <a:gd name="csY110" fmla="*/ 168915 h 619308"/>
              <a:gd name="csX111" fmla="*/ 805277 w 894051"/>
              <a:gd name="csY111" fmla="*/ 218028 h 619308"/>
              <a:gd name="csX112" fmla="*/ 755680 w 894051"/>
              <a:gd name="csY112" fmla="*/ 197490 h 619308"/>
              <a:gd name="csX113" fmla="*/ 706083 w 894051"/>
              <a:gd name="csY113" fmla="*/ 218028 h 619308"/>
              <a:gd name="csX114" fmla="*/ 685546 w 894051"/>
              <a:gd name="csY114" fmla="*/ 267624 h 619308"/>
              <a:gd name="csX115" fmla="*/ 706083 w 894051"/>
              <a:gd name="csY115" fmla="*/ 317221 h 619308"/>
              <a:gd name="csX116" fmla="*/ 755680 w 894051"/>
              <a:gd name="csY116" fmla="*/ 337759 h 619308"/>
              <a:gd name="csX117" fmla="*/ 805277 w 894051"/>
              <a:gd name="csY117" fmla="*/ 317221 h 619308"/>
              <a:gd name="csX118" fmla="*/ 825815 w 894051"/>
              <a:gd name="csY118" fmla="*/ 267624 h 619308"/>
              <a:gd name="csX119" fmla="*/ 805277 w 894051"/>
              <a:gd name="csY119" fmla="*/ 218028 h 619308"/>
              <a:gd name="csX120" fmla="*/ 447051 w 894051"/>
              <a:gd name="csY120" fmla="*/ 168915 h 619308"/>
              <a:gd name="csX121" fmla="*/ 516851 w 894051"/>
              <a:gd name="csY121" fmla="*/ 197825 h 619308"/>
              <a:gd name="csX122" fmla="*/ 545761 w 894051"/>
              <a:gd name="csY122" fmla="*/ 267625 h 619308"/>
              <a:gd name="csX123" fmla="*/ 516851 w 894051"/>
              <a:gd name="csY123" fmla="*/ 337425 h 619308"/>
              <a:gd name="csX124" fmla="*/ 515995 w 894051"/>
              <a:gd name="csY124" fmla="*/ 338244 h 619308"/>
              <a:gd name="csX125" fmla="*/ 447013 w 894051"/>
              <a:gd name="csY125" fmla="*/ 366372 h 619308"/>
              <a:gd name="csX126" fmla="*/ 377213 w 894051"/>
              <a:gd name="csY126" fmla="*/ 337462 h 619308"/>
              <a:gd name="csX127" fmla="*/ 348303 w 894051"/>
              <a:gd name="csY127" fmla="*/ 267662 h 619308"/>
              <a:gd name="csX128" fmla="*/ 377213 w 894051"/>
              <a:gd name="csY128" fmla="*/ 197862 h 619308"/>
              <a:gd name="csX129" fmla="*/ 447013 w 894051"/>
              <a:gd name="csY129" fmla="*/ 168951 h 619308"/>
              <a:gd name="csX130" fmla="*/ 496648 w 894051"/>
              <a:gd name="csY130" fmla="*/ 218028 h 619308"/>
              <a:gd name="csX131" fmla="*/ 447051 w 894051"/>
              <a:gd name="csY131" fmla="*/ 197490 h 619308"/>
              <a:gd name="csX132" fmla="*/ 397454 w 894051"/>
              <a:gd name="csY132" fmla="*/ 218028 h 619308"/>
              <a:gd name="csX133" fmla="*/ 376917 w 894051"/>
              <a:gd name="csY133" fmla="*/ 267624 h 619308"/>
              <a:gd name="csX134" fmla="*/ 397454 w 894051"/>
              <a:gd name="csY134" fmla="*/ 317221 h 619308"/>
              <a:gd name="csX135" fmla="*/ 447051 w 894051"/>
              <a:gd name="csY135" fmla="*/ 337759 h 619308"/>
              <a:gd name="csX136" fmla="*/ 496015 w 894051"/>
              <a:gd name="csY136" fmla="*/ 317891 h 619308"/>
              <a:gd name="csX137" fmla="*/ 496648 w 894051"/>
              <a:gd name="csY137" fmla="*/ 317221 h 619308"/>
              <a:gd name="csX138" fmla="*/ 517186 w 894051"/>
              <a:gd name="csY138" fmla="*/ 267624 h 619308"/>
              <a:gd name="csX139" fmla="*/ 496648 w 894051"/>
              <a:gd name="csY139" fmla="*/ 218028 h 619308"/>
              <a:gd name="csX140" fmla="*/ 189686 w 894051"/>
              <a:gd name="csY140" fmla="*/ 219702 h 619308"/>
              <a:gd name="csX141" fmla="*/ 190839 w 894051"/>
              <a:gd name="csY141" fmla="*/ 199573 h 619308"/>
              <a:gd name="csX142" fmla="*/ 210968 w 894051"/>
              <a:gd name="csY142" fmla="*/ 200726 h 619308"/>
              <a:gd name="csX143" fmla="*/ 213014 w 894051"/>
              <a:gd name="csY143" fmla="*/ 202996 h 619308"/>
              <a:gd name="csX144" fmla="*/ 211861 w 894051"/>
              <a:gd name="csY144" fmla="*/ 223125 h 619308"/>
              <a:gd name="csX145" fmla="*/ 191732 w 894051"/>
              <a:gd name="csY145" fmla="*/ 221972 h 619308"/>
              <a:gd name="csX146" fmla="*/ 208214 w 894051"/>
              <a:gd name="csY146" fmla="*/ 260406 h 619308"/>
              <a:gd name="csX147" fmla="*/ 220939 w 894051"/>
              <a:gd name="csY147" fmla="*/ 244779 h 619308"/>
              <a:gd name="csX148" fmla="*/ 236566 w 894051"/>
              <a:gd name="csY148" fmla="*/ 257504 h 619308"/>
              <a:gd name="csX149" fmla="*/ 237124 w 894051"/>
              <a:gd name="csY149" fmla="*/ 267624 h 619308"/>
              <a:gd name="csX150" fmla="*/ 208213 w 894051"/>
              <a:gd name="csY150" fmla="*/ 337424 h 619308"/>
              <a:gd name="csX151" fmla="*/ 138413 w 894051"/>
              <a:gd name="csY151" fmla="*/ 366335 h 619308"/>
              <a:gd name="csX152" fmla="*/ 68613 w 894051"/>
              <a:gd name="csY152" fmla="*/ 337424 h 619308"/>
              <a:gd name="csX153" fmla="*/ 39703 w 894051"/>
              <a:gd name="csY153" fmla="*/ 267624 h 619308"/>
              <a:gd name="csX154" fmla="*/ 68613 w 894051"/>
              <a:gd name="csY154" fmla="*/ 197824 h 619308"/>
              <a:gd name="csX155" fmla="*/ 138413 w 894051"/>
              <a:gd name="csY155" fmla="*/ 168914 h 619308"/>
              <a:gd name="csX156" fmla="*/ 150282 w 894051"/>
              <a:gd name="csY156" fmla="*/ 169621 h 619308"/>
              <a:gd name="csX157" fmla="*/ 150692 w 894051"/>
              <a:gd name="csY157" fmla="*/ 169695 h 619308"/>
              <a:gd name="csX158" fmla="*/ 161928 w 894051"/>
              <a:gd name="csY158" fmla="*/ 171779 h 619308"/>
              <a:gd name="csX159" fmla="*/ 172421 w 894051"/>
              <a:gd name="csY159" fmla="*/ 188968 h 619308"/>
              <a:gd name="csX160" fmla="*/ 155231 w 894051"/>
              <a:gd name="csY160" fmla="*/ 199461 h 619308"/>
              <a:gd name="csX161" fmla="*/ 147306 w 894051"/>
              <a:gd name="csY161" fmla="*/ 198047 h 619308"/>
              <a:gd name="csX162" fmla="*/ 146860 w 894051"/>
              <a:gd name="csY162" fmla="*/ 197973 h 619308"/>
              <a:gd name="csX163" fmla="*/ 138451 w 894051"/>
              <a:gd name="csY163" fmla="*/ 197489 h 619308"/>
              <a:gd name="csX164" fmla="*/ 88854 w 894051"/>
              <a:gd name="csY164" fmla="*/ 218027 h 619308"/>
              <a:gd name="csX165" fmla="*/ 68317 w 894051"/>
              <a:gd name="csY165" fmla="*/ 267624 h 619308"/>
              <a:gd name="csX166" fmla="*/ 88854 w 894051"/>
              <a:gd name="csY166" fmla="*/ 317220 h 619308"/>
              <a:gd name="csX167" fmla="*/ 138451 w 894051"/>
              <a:gd name="csY167" fmla="*/ 337758 h 619308"/>
              <a:gd name="csX168" fmla="*/ 188048 w 894051"/>
              <a:gd name="csY168" fmla="*/ 317220 h 619308"/>
              <a:gd name="csX169" fmla="*/ 208585 w 894051"/>
              <a:gd name="csY169" fmla="*/ 267624 h 619308"/>
              <a:gd name="csX170" fmla="*/ 208288 w 894051"/>
              <a:gd name="csY170" fmla="*/ 260406 h 619308"/>
              <a:gd name="csX171" fmla="*/ 216028 w 894051"/>
              <a:gd name="csY171" fmla="*/ 447525 h 619308"/>
              <a:gd name="csX172" fmla="*/ 138377 w 894051"/>
              <a:gd name="csY172" fmla="*/ 415415 h 619308"/>
              <a:gd name="csX173" fmla="*/ 60727 w 894051"/>
              <a:gd name="csY173" fmla="*/ 447562 h 619308"/>
              <a:gd name="csX174" fmla="*/ 28580 w 894051"/>
              <a:gd name="csY174" fmla="*/ 525213 h 619308"/>
              <a:gd name="csX175" fmla="*/ 91199 w 894051"/>
              <a:gd name="csY175" fmla="*/ 585004 h 619308"/>
              <a:gd name="csX176" fmla="*/ 138377 w 894051"/>
              <a:gd name="csY176" fmla="*/ 590734 h 619308"/>
              <a:gd name="csX177" fmla="*/ 185556 w 894051"/>
              <a:gd name="csY177" fmla="*/ 584967 h 619308"/>
              <a:gd name="csX178" fmla="*/ 248175 w 894051"/>
              <a:gd name="csY178" fmla="*/ 525175 h 619308"/>
              <a:gd name="csX179" fmla="*/ 216065 w 894051"/>
              <a:gd name="csY179" fmla="*/ 447525 h 6193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</a:cxnLst>
            <a:rect l="l" t="t" r="r" b="b"/>
            <a:pathLst>
              <a:path w="894051" h="619308">
                <a:moveTo>
                  <a:pt x="138406" y="386801"/>
                </a:moveTo>
                <a:cubicBezTo>
                  <a:pt x="176543" y="386801"/>
                  <a:pt x="211145" y="402279"/>
                  <a:pt x="236189" y="427320"/>
                </a:cubicBezTo>
                <a:lnTo>
                  <a:pt x="236264" y="427394"/>
                </a:lnTo>
                <a:cubicBezTo>
                  <a:pt x="261267" y="452471"/>
                  <a:pt x="276745" y="487000"/>
                  <a:pt x="276745" y="525140"/>
                </a:cubicBezTo>
                <a:cubicBezTo>
                  <a:pt x="276745" y="571164"/>
                  <a:pt x="239873" y="600223"/>
                  <a:pt x="192695" y="612502"/>
                </a:cubicBezTo>
                <a:cubicBezTo>
                  <a:pt x="175393" y="617004"/>
                  <a:pt x="156790" y="619274"/>
                  <a:pt x="138373" y="619274"/>
                </a:cubicBezTo>
                <a:cubicBezTo>
                  <a:pt x="119955" y="619274"/>
                  <a:pt x="101352" y="617004"/>
                  <a:pt x="84051" y="612502"/>
                </a:cubicBezTo>
                <a:cubicBezTo>
                  <a:pt x="36872" y="600223"/>
                  <a:pt x="0" y="571165"/>
                  <a:pt x="0" y="525140"/>
                </a:cubicBezTo>
                <a:cubicBezTo>
                  <a:pt x="0" y="487002"/>
                  <a:pt x="15515" y="452400"/>
                  <a:pt x="40556" y="427356"/>
                </a:cubicBezTo>
                <a:cubicBezTo>
                  <a:pt x="65559" y="402278"/>
                  <a:pt x="100161" y="386800"/>
                  <a:pt x="138339" y="386800"/>
                </a:cubicBezTo>
                <a:close/>
                <a:moveTo>
                  <a:pt x="601340" y="0"/>
                </a:moveTo>
                <a:cubicBezTo>
                  <a:pt x="628613" y="0"/>
                  <a:pt x="653281" y="11051"/>
                  <a:pt x="671140" y="28911"/>
                </a:cubicBezTo>
                <a:cubicBezTo>
                  <a:pt x="688999" y="46770"/>
                  <a:pt x="700050" y="71476"/>
                  <a:pt x="700050" y="98711"/>
                </a:cubicBezTo>
                <a:cubicBezTo>
                  <a:pt x="700050" y="125946"/>
                  <a:pt x="688999" y="150614"/>
                  <a:pt x="671140" y="168474"/>
                </a:cubicBezTo>
                <a:cubicBezTo>
                  <a:pt x="653281" y="186408"/>
                  <a:pt x="628575" y="197458"/>
                  <a:pt x="601340" y="197458"/>
                </a:cubicBezTo>
                <a:cubicBezTo>
                  <a:pt x="574105" y="197458"/>
                  <a:pt x="549436" y="186408"/>
                  <a:pt x="531577" y="168548"/>
                </a:cubicBezTo>
                <a:cubicBezTo>
                  <a:pt x="513643" y="150614"/>
                  <a:pt x="502592" y="125946"/>
                  <a:pt x="502592" y="98748"/>
                </a:cubicBezTo>
                <a:cubicBezTo>
                  <a:pt x="502592" y="71475"/>
                  <a:pt x="513643" y="46807"/>
                  <a:pt x="531503" y="28948"/>
                </a:cubicBezTo>
                <a:lnTo>
                  <a:pt x="532358" y="28129"/>
                </a:lnTo>
                <a:cubicBezTo>
                  <a:pt x="550143" y="10717"/>
                  <a:pt x="574514" y="1"/>
                  <a:pt x="601340" y="1"/>
                </a:cubicBezTo>
                <a:close/>
                <a:moveTo>
                  <a:pt x="650937" y="49113"/>
                </a:moveTo>
                <a:cubicBezTo>
                  <a:pt x="638249" y="36426"/>
                  <a:pt x="620687" y="28575"/>
                  <a:pt x="601340" y="28575"/>
                </a:cubicBezTo>
                <a:cubicBezTo>
                  <a:pt x="582290" y="28575"/>
                  <a:pt x="564989" y="36166"/>
                  <a:pt x="552376" y="48444"/>
                </a:cubicBezTo>
                <a:lnTo>
                  <a:pt x="551743" y="49113"/>
                </a:lnTo>
                <a:cubicBezTo>
                  <a:pt x="539056" y="61801"/>
                  <a:pt x="531205" y="79363"/>
                  <a:pt x="531205" y="98710"/>
                </a:cubicBezTo>
                <a:cubicBezTo>
                  <a:pt x="531205" y="118095"/>
                  <a:pt x="539019" y="135657"/>
                  <a:pt x="551706" y="148344"/>
                </a:cubicBezTo>
                <a:cubicBezTo>
                  <a:pt x="564393" y="161031"/>
                  <a:pt x="581955" y="168845"/>
                  <a:pt x="601340" y="168845"/>
                </a:cubicBezTo>
                <a:cubicBezTo>
                  <a:pt x="620724" y="168845"/>
                  <a:pt x="638249" y="160994"/>
                  <a:pt x="650936" y="148307"/>
                </a:cubicBezTo>
                <a:cubicBezTo>
                  <a:pt x="663624" y="135657"/>
                  <a:pt x="671474" y="118094"/>
                  <a:pt x="671474" y="98710"/>
                </a:cubicBezTo>
                <a:cubicBezTo>
                  <a:pt x="671474" y="79325"/>
                  <a:pt x="663624" y="61801"/>
                  <a:pt x="650936" y="49113"/>
                </a:cubicBezTo>
                <a:close/>
                <a:moveTo>
                  <a:pt x="292711" y="0"/>
                </a:moveTo>
                <a:cubicBezTo>
                  <a:pt x="319947" y="0"/>
                  <a:pt x="344614" y="11051"/>
                  <a:pt x="362474" y="28911"/>
                </a:cubicBezTo>
                <a:cubicBezTo>
                  <a:pt x="380407" y="46770"/>
                  <a:pt x="391458" y="71476"/>
                  <a:pt x="391458" y="98711"/>
                </a:cubicBezTo>
                <a:cubicBezTo>
                  <a:pt x="391458" y="125946"/>
                  <a:pt x="380407" y="150614"/>
                  <a:pt x="362548" y="168474"/>
                </a:cubicBezTo>
                <a:cubicBezTo>
                  <a:pt x="344689" y="186408"/>
                  <a:pt x="319983" y="197458"/>
                  <a:pt x="292748" y="197458"/>
                </a:cubicBezTo>
                <a:cubicBezTo>
                  <a:pt x="265475" y="197458"/>
                  <a:pt x="240807" y="186408"/>
                  <a:pt x="222948" y="168548"/>
                </a:cubicBezTo>
                <a:lnTo>
                  <a:pt x="222129" y="167692"/>
                </a:lnTo>
                <a:cubicBezTo>
                  <a:pt x="204717" y="149907"/>
                  <a:pt x="194001" y="125537"/>
                  <a:pt x="194001" y="98710"/>
                </a:cubicBezTo>
                <a:cubicBezTo>
                  <a:pt x="194001" y="71438"/>
                  <a:pt x="205052" y="46770"/>
                  <a:pt x="222911" y="28910"/>
                </a:cubicBezTo>
                <a:cubicBezTo>
                  <a:pt x="240771" y="11051"/>
                  <a:pt x="265477" y="0"/>
                  <a:pt x="292711" y="0"/>
                </a:cubicBezTo>
                <a:close/>
                <a:moveTo>
                  <a:pt x="342345" y="49113"/>
                </a:moveTo>
                <a:cubicBezTo>
                  <a:pt x="329694" y="36426"/>
                  <a:pt x="312095" y="28575"/>
                  <a:pt x="292711" y="28575"/>
                </a:cubicBezTo>
                <a:cubicBezTo>
                  <a:pt x="273325" y="28575"/>
                  <a:pt x="255801" y="36426"/>
                  <a:pt x="243114" y="49113"/>
                </a:cubicBezTo>
                <a:cubicBezTo>
                  <a:pt x="230427" y="61801"/>
                  <a:pt x="222576" y="79363"/>
                  <a:pt x="222576" y="98710"/>
                </a:cubicBezTo>
                <a:cubicBezTo>
                  <a:pt x="222576" y="117760"/>
                  <a:pt x="230167" y="135061"/>
                  <a:pt x="242407" y="147674"/>
                </a:cubicBezTo>
                <a:lnTo>
                  <a:pt x="243077" y="148307"/>
                </a:lnTo>
                <a:cubicBezTo>
                  <a:pt x="255764" y="160994"/>
                  <a:pt x="273327" y="168844"/>
                  <a:pt x="292674" y="168844"/>
                </a:cubicBezTo>
                <a:cubicBezTo>
                  <a:pt x="312059" y="168844"/>
                  <a:pt x="329620" y="160994"/>
                  <a:pt x="342270" y="148307"/>
                </a:cubicBezTo>
                <a:cubicBezTo>
                  <a:pt x="354958" y="135656"/>
                  <a:pt x="362808" y="118094"/>
                  <a:pt x="362808" y="98710"/>
                </a:cubicBezTo>
                <a:cubicBezTo>
                  <a:pt x="362808" y="79325"/>
                  <a:pt x="354958" y="61801"/>
                  <a:pt x="342270" y="49113"/>
                </a:cubicBezTo>
                <a:close/>
                <a:moveTo>
                  <a:pt x="857142" y="483091"/>
                </a:moveTo>
                <a:cubicBezTo>
                  <a:pt x="854128" y="475836"/>
                  <a:pt x="857589" y="467502"/>
                  <a:pt x="864844" y="464451"/>
                </a:cubicBezTo>
                <a:cubicBezTo>
                  <a:pt x="872099" y="461437"/>
                  <a:pt x="880434" y="464897"/>
                  <a:pt x="883485" y="472153"/>
                </a:cubicBezTo>
                <a:cubicBezTo>
                  <a:pt x="886945" y="480487"/>
                  <a:pt x="889624" y="489231"/>
                  <a:pt x="891410" y="498086"/>
                </a:cubicBezTo>
                <a:lnTo>
                  <a:pt x="891521" y="498645"/>
                </a:lnTo>
                <a:cubicBezTo>
                  <a:pt x="893196" y="507277"/>
                  <a:pt x="894051" y="516131"/>
                  <a:pt x="894051" y="525174"/>
                </a:cubicBezTo>
                <a:cubicBezTo>
                  <a:pt x="894051" y="571198"/>
                  <a:pt x="857179" y="600257"/>
                  <a:pt x="810001" y="612536"/>
                </a:cubicBezTo>
                <a:cubicBezTo>
                  <a:pt x="792700" y="617038"/>
                  <a:pt x="774096" y="619308"/>
                  <a:pt x="755679" y="619308"/>
                </a:cubicBezTo>
                <a:cubicBezTo>
                  <a:pt x="737261" y="619308"/>
                  <a:pt x="718658" y="617038"/>
                  <a:pt x="701357" y="612536"/>
                </a:cubicBezTo>
                <a:cubicBezTo>
                  <a:pt x="654178" y="600257"/>
                  <a:pt x="617306" y="571199"/>
                  <a:pt x="617306" y="525174"/>
                </a:cubicBezTo>
                <a:cubicBezTo>
                  <a:pt x="617306" y="487036"/>
                  <a:pt x="632821" y="452434"/>
                  <a:pt x="657862" y="427390"/>
                </a:cubicBezTo>
                <a:cubicBezTo>
                  <a:pt x="682865" y="402312"/>
                  <a:pt x="717467" y="386834"/>
                  <a:pt x="755645" y="386834"/>
                </a:cubicBezTo>
                <a:cubicBezTo>
                  <a:pt x="764315" y="386834"/>
                  <a:pt x="772947" y="387690"/>
                  <a:pt x="781355" y="389253"/>
                </a:cubicBezTo>
                <a:cubicBezTo>
                  <a:pt x="789950" y="390890"/>
                  <a:pt x="798284" y="393271"/>
                  <a:pt x="806173" y="396397"/>
                </a:cubicBezTo>
                <a:cubicBezTo>
                  <a:pt x="813502" y="399262"/>
                  <a:pt x="817111" y="407559"/>
                  <a:pt x="814247" y="414851"/>
                </a:cubicBezTo>
                <a:cubicBezTo>
                  <a:pt x="811382" y="422181"/>
                  <a:pt x="803084" y="425790"/>
                  <a:pt x="795792" y="422925"/>
                </a:cubicBezTo>
                <a:cubicBezTo>
                  <a:pt x="789504" y="420470"/>
                  <a:pt x="782881" y="418535"/>
                  <a:pt x="776109" y="417270"/>
                </a:cubicBezTo>
                <a:cubicBezTo>
                  <a:pt x="769635" y="416042"/>
                  <a:pt x="762753" y="415372"/>
                  <a:pt x="755609" y="415372"/>
                </a:cubicBezTo>
                <a:cubicBezTo>
                  <a:pt x="725285" y="415372"/>
                  <a:pt x="697826" y="427651"/>
                  <a:pt x="677958" y="447519"/>
                </a:cubicBezTo>
                <a:cubicBezTo>
                  <a:pt x="658053" y="467313"/>
                  <a:pt x="645811" y="494772"/>
                  <a:pt x="645811" y="525170"/>
                </a:cubicBezTo>
                <a:cubicBezTo>
                  <a:pt x="645811" y="555754"/>
                  <a:pt x="673270" y="575808"/>
                  <a:pt x="708431" y="584961"/>
                </a:cubicBezTo>
                <a:cubicBezTo>
                  <a:pt x="723165" y="588793"/>
                  <a:pt x="739275" y="590691"/>
                  <a:pt x="755609" y="590691"/>
                </a:cubicBezTo>
                <a:cubicBezTo>
                  <a:pt x="771942" y="590691"/>
                  <a:pt x="788091" y="588756"/>
                  <a:pt x="802787" y="584924"/>
                </a:cubicBezTo>
                <a:cubicBezTo>
                  <a:pt x="837948" y="575771"/>
                  <a:pt x="865406" y="555716"/>
                  <a:pt x="865406" y="525133"/>
                </a:cubicBezTo>
                <a:cubicBezTo>
                  <a:pt x="865406" y="517914"/>
                  <a:pt x="864737" y="510882"/>
                  <a:pt x="863397" y="504148"/>
                </a:cubicBezTo>
                <a:lnTo>
                  <a:pt x="863285" y="503664"/>
                </a:lnTo>
                <a:cubicBezTo>
                  <a:pt x="861872" y="496446"/>
                  <a:pt x="859751" y="489563"/>
                  <a:pt x="857072" y="483088"/>
                </a:cubicBezTo>
                <a:close/>
                <a:moveTo>
                  <a:pt x="831544" y="445772"/>
                </a:moveTo>
                <a:cubicBezTo>
                  <a:pt x="825926" y="440266"/>
                  <a:pt x="825851" y="431225"/>
                  <a:pt x="831358" y="425643"/>
                </a:cubicBezTo>
                <a:cubicBezTo>
                  <a:pt x="836865" y="420025"/>
                  <a:pt x="845905" y="419950"/>
                  <a:pt x="851487" y="425457"/>
                </a:cubicBezTo>
                <a:lnTo>
                  <a:pt x="853682" y="427615"/>
                </a:lnTo>
                <a:cubicBezTo>
                  <a:pt x="859300" y="433122"/>
                  <a:pt x="859375" y="442163"/>
                  <a:pt x="853868" y="447744"/>
                </a:cubicBezTo>
                <a:cubicBezTo>
                  <a:pt x="848362" y="453362"/>
                  <a:pt x="839321" y="453437"/>
                  <a:pt x="833739" y="447930"/>
                </a:cubicBezTo>
                <a:close/>
                <a:moveTo>
                  <a:pt x="447048" y="386836"/>
                </a:moveTo>
                <a:cubicBezTo>
                  <a:pt x="485185" y="386836"/>
                  <a:pt x="519788" y="402315"/>
                  <a:pt x="544832" y="427355"/>
                </a:cubicBezTo>
                <a:lnTo>
                  <a:pt x="544906" y="427429"/>
                </a:lnTo>
                <a:cubicBezTo>
                  <a:pt x="569909" y="452507"/>
                  <a:pt x="585387" y="487035"/>
                  <a:pt x="585387" y="525175"/>
                </a:cubicBezTo>
                <a:cubicBezTo>
                  <a:pt x="585387" y="571200"/>
                  <a:pt x="548515" y="600258"/>
                  <a:pt x="501337" y="612537"/>
                </a:cubicBezTo>
                <a:cubicBezTo>
                  <a:pt x="484036" y="617039"/>
                  <a:pt x="465432" y="619309"/>
                  <a:pt x="447015" y="619309"/>
                </a:cubicBezTo>
                <a:cubicBezTo>
                  <a:pt x="428597" y="619309"/>
                  <a:pt x="409994" y="617039"/>
                  <a:pt x="392693" y="612537"/>
                </a:cubicBezTo>
                <a:cubicBezTo>
                  <a:pt x="345515" y="600258"/>
                  <a:pt x="308642" y="571201"/>
                  <a:pt x="308642" y="525175"/>
                </a:cubicBezTo>
                <a:cubicBezTo>
                  <a:pt x="308642" y="487038"/>
                  <a:pt x="324158" y="452435"/>
                  <a:pt x="349198" y="427391"/>
                </a:cubicBezTo>
                <a:cubicBezTo>
                  <a:pt x="374201" y="402314"/>
                  <a:pt x="408803" y="386836"/>
                  <a:pt x="446982" y="386836"/>
                </a:cubicBezTo>
                <a:close/>
                <a:moveTo>
                  <a:pt x="524699" y="447521"/>
                </a:moveTo>
                <a:cubicBezTo>
                  <a:pt x="504868" y="427690"/>
                  <a:pt x="477409" y="415411"/>
                  <a:pt x="447048" y="415411"/>
                </a:cubicBezTo>
                <a:cubicBezTo>
                  <a:pt x="416724" y="415411"/>
                  <a:pt x="389266" y="427690"/>
                  <a:pt x="369397" y="447558"/>
                </a:cubicBezTo>
                <a:cubicBezTo>
                  <a:pt x="349492" y="467352"/>
                  <a:pt x="337251" y="494811"/>
                  <a:pt x="337251" y="525209"/>
                </a:cubicBezTo>
                <a:cubicBezTo>
                  <a:pt x="337251" y="555793"/>
                  <a:pt x="364709" y="575848"/>
                  <a:pt x="399870" y="585000"/>
                </a:cubicBezTo>
                <a:cubicBezTo>
                  <a:pt x="414604" y="588832"/>
                  <a:pt x="430715" y="590730"/>
                  <a:pt x="447048" y="590730"/>
                </a:cubicBezTo>
                <a:cubicBezTo>
                  <a:pt x="463382" y="590730"/>
                  <a:pt x="479530" y="588795"/>
                  <a:pt x="494226" y="584963"/>
                </a:cubicBezTo>
                <a:cubicBezTo>
                  <a:pt x="529387" y="575810"/>
                  <a:pt x="556846" y="555756"/>
                  <a:pt x="556846" y="525172"/>
                </a:cubicBezTo>
                <a:cubicBezTo>
                  <a:pt x="556846" y="494811"/>
                  <a:pt x="544567" y="467352"/>
                  <a:pt x="524736" y="447521"/>
                </a:cubicBezTo>
                <a:close/>
                <a:moveTo>
                  <a:pt x="755680" y="168915"/>
                </a:moveTo>
                <a:cubicBezTo>
                  <a:pt x="782953" y="168915"/>
                  <a:pt x="807621" y="179966"/>
                  <a:pt x="825480" y="197825"/>
                </a:cubicBezTo>
                <a:cubicBezTo>
                  <a:pt x="843340" y="215685"/>
                  <a:pt x="854391" y="240390"/>
                  <a:pt x="854391" y="267625"/>
                </a:cubicBezTo>
                <a:cubicBezTo>
                  <a:pt x="854391" y="294898"/>
                  <a:pt x="843340" y="319566"/>
                  <a:pt x="825480" y="337425"/>
                </a:cubicBezTo>
                <a:cubicBezTo>
                  <a:pt x="807621" y="355285"/>
                  <a:pt x="782915" y="366336"/>
                  <a:pt x="755680" y="366336"/>
                </a:cubicBezTo>
                <a:cubicBezTo>
                  <a:pt x="728407" y="366336"/>
                  <a:pt x="703739" y="355285"/>
                  <a:pt x="685880" y="337425"/>
                </a:cubicBezTo>
                <a:cubicBezTo>
                  <a:pt x="668021" y="319566"/>
                  <a:pt x="656970" y="294860"/>
                  <a:pt x="656970" y="267625"/>
                </a:cubicBezTo>
                <a:cubicBezTo>
                  <a:pt x="656970" y="240352"/>
                  <a:pt x="668021" y="215685"/>
                  <a:pt x="685880" y="197825"/>
                </a:cubicBezTo>
                <a:cubicBezTo>
                  <a:pt x="703739" y="179966"/>
                  <a:pt x="728445" y="168915"/>
                  <a:pt x="755680" y="168915"/>
                </a:cubicBezTo>
                <a:close/>
                <a:moveTo>
                  <a:pt x="805277" y="218028"/>
                </a:moveTo>
                <a:cubicBezTo>
                  <a:pt x="792589" y="205340"/>
                  <a:pt x="775027" y="197490"/>
                  <a:pt x="755680" y="197490"/>
                </a:cubicBezTo>
                <a:cubicBezTo>
                  <a:pt x="736295" y="197490"/>
                  <a:pt x="718771" y="205341"/>
                  <a:pt x="706083" y="218028"/>
                </a:cubicBezTo>
                <a:cubicBezTo>
                  <a:pt x="693396" y="230715"/>
                  <a:pt x="685546" y="248277"/>
                  <a:pt x="685546" y="267624"/>
                </a:cubicBezTo>
                <a:cubicBezTo>
                  <a:pt x="685546" y="287010"/>
                  <a:pt x="693396" y="304534"/>
                  <a:pt x="706083" y="317221"/>
                </a:cubicBezTo>
                <a:cubicBezTo>
                  <a:pt x="718770" y="329908"/>
                  <a:pt x="736333" y="337759"/>
                  <a:pt x="755680" y="337759"/>
                </a:cubicBezTo>
                <a:cubicBezTo>
                  <a:pt x="775065" y="337759"/>
                  <a:pt x="792589" y="329908"/>
                  <a:pt x="805277" y="317221"/>
                </a:cubicBezTo>
                <a:cubicBezTo>
                  <a:pt x="817964" y="304534"/>
                  <a:pt x="825815" y="286972"/>
                  <a:pt x="825815" y="267624"/>
                </a:cubicBezTo>
                <a:cubicBezTo>
                  <a:pt x="825815" y="248239"/>
                  <a:pt x="817964" y="230715"/>
                  <a:pt x="805277" y="218028"/>
                </a:cubicBezTo>
                <a:close/>
                <a:moveTo>
                  <a:pt x="447051" y="168915"/>
                </a:moveTo>
                <a:cubicBezTo>
                  <a:pt x="474324" y="168915"/>
                  <a:pt x="499029" y="179966"/>
                  <a:pt x="516851" y="197825"/>
                </a:cubicBezTo>
                <a:cubicBezTo>
                  <a:pt x="534711" y="215685"/>
                  <a:pt x="545761" y="240390"/>
                  <a:pt x="545761" y="267625"/>
                </a:cubicBezTo>
                <a:cubicBezTo>
                  <a:pt x="545761" y="294898"/>
                  <a:pt x="534711" y="319566"/>
                  <a:pt x="516851" y="337425"/>
                </a:cubicBezTo>
                <a:lnTo>
                  <a:pt x="515995" y="338244"/>
                </a:lnTo>
                <a:cubicBezTo>
                  <a:pt x="498210" y="355657"/>
                  <a:pt x="473840" y="366372"/>
                  <a:pt x="447013" y="366372"/>
                </a:cubicBezTo>
                <a:cubicBezTo>
                  <a:pt x="419741" y="366372"/>
                  <a:pt x="395073" y="355321"/>
                  <a:pt x="377213" y="337462"/>
                </a:cubicBezTo>
                <a:cubicBezTo>
                  <a:pt x="359354" y="319603"/>
                  <a:pt x="348303" y="294897"/>
                  <a:pt x="348303" y="267662"/>
                </a:cubicBezTo>
                <a:cubicBezTo>
                  <a:pt x="348303" y="240389"/>
                  <a:pt x="359354" y="215721"/>
                  <a:pt x="377213" y="197862"/>
                </a:cubicBezTo>
                <a:cubicBezTo>
                  <a:pt x="395073" y="180002"/>
                  <a:pt x="419779" y="168951"/>
                  <a:pt x="447013" y="168951"/>
                </a:cubicBezTo>
                <a:close/>
                <a:moveTo>
                  <a:pt x="496648" y="218028"/>
                </a:moveTo>
                <a:cubicBezTo>
                  <a:pt x="483960" y="205340"/>
                  <a:pt x="466398" y="197490"/>
                  <a:pt x="447051" y="197490"/>
                </a:cubicBezTo>
                <a:cubicBezTo>
                  <a:pt x="427666" y="197490"/>
                  <a:pt x="410142" y="205341"/>
                  <a:pt x="397454" y="218028"/>
                </a:cubicBezTo>
                <a:cubicBezTo>
                  <a:pt x="384767" y="230715"/>
                  <a:pt x="376917" y="248277"/>
                  <a:pt x="376917" y="267624"/>
                </a:cubicBezTo>
                <a:cubicBezTo>
                  <a:pt x="376917" y="287010"/>
                  <a:pt x="384767" y="304534"/>
                  <a:pt x="397454" y="317221"/>
                </a:cubicBezTo>
                <a:cubicBezTo>
                  <a:pt x="410141" y="329908"/>
                  <a:pt x="427704" y="337759"/>
                  <a:pt x="447051" y="337759"/>
                </a:cubicBezTo>
                <a:cubicBezTo>
                  <a:pt x="466101" y="337759"/>
                  <a:pt x="483402" y="330169"/>
                  <a:pt x="496015" y="317891"/>
                </a:cubicBezTo>
                <a:lnTo>
                  <a:pt x="496648" y="317221"/>
                </a:lnTo>
                <a:cubicBezTo>
                  <a:pt x="509335" y="304534"/>
                  <a:pt x="517186" y="286971"/>
                  <a:pt x="517186" y="267624"/>
                </a:cubicBezTo>
                <a:cubicBezTo>
                  <a:pt x="517186" y="248239"/>
                  <a:pt x="509335" y="230715"/>
                  <a:pt x="496648" y="218028"/>
                </a:cubicBezTo>
                <a:close/>
                <a:moveTo>
                  <a:pt x="189686" y="219702"/>
                </a:moveTo>
                <a:cubicBezTo>
                  <a:pt x="184439" y="213823"/>
                  <a:pt x="184960" y="204782"/>
                  <a:pt x="190839" y="199573"/>
                </a:cubicBezTo>
                <a:cubicBezTo>
                  <a:pt x="196718" y="194327"/>
                  <a:pt x="205759" y="194848"/>
                  <a:pt x="210968" y="200726"/>
                </a:cubicBezTo>
                <a:lnTo>
                  <a:pt x="213014" y="202996"/>
                </a:lnTo>
                <a:cubicBezTo>
                  <a:pt x="218261" y="208875"/>
                  <a:pt x="217740" y="217916"/>
                  <a:pt x="211861" y="223125"/>
                </a:cubicBezTo>
                <a:cubicBezTo>
                  <a:pt x="205982" y="228371"/>
                  <a:pt x="196941" y="227850"/>
                  <a:pt x="191732" y="221972"/>
                </a:cubicBezTo>
                <a:close/>
                <a:moveTo>
                  <a:pt x="208214" y="260406"/>
                </a:moveTo>
                <a:cubicBezTo>
                  <a:pt x="207396" y="252593"/>
                  <a:pt x="213126" y="245560"/>
                  <a:pt x="220939" y="244779"/>
                </a:cubicBezTo>
                <a:cubicBezTo>
                  <a:pt x="228752" y="243961"/>
                  <a:pt x="235785" y="249691"/>
                  <a:pt x="236566" y="257504"/>
                </a:cubicBezTo>
                <a:lnTo>
                  <a:pt x="237124" y="267624"/>
                </a:lnTo>
                <a:cubicBezTo>
                  <a:pt x="237124" y="294897"/>
                  <a:pt x="226073" y="319565"/>
                  <a:pt x="208213" y="337424"/>
                </a:cubicBezTo>
                <a:cubicBezTo>
                  <a:pt x="190354" y="355284"/>
                  <a:pt x="165648" y="366335"/>
                  <a:pt x="138413" y="366335"/>
                </a:cubicBezTo>
                <a:cubicBezTo>
                  <a:pt x="111140" y="366335"/>
                  <a:pt x="86473" y="355284"/>
                  <a:pt x="68613" y="337424"/>
                </a:cubicBezTo>
                <a:cubicBezTo>
                  <a:pt x="50754" y="319565"/>
                  <a:pt x="39703" y="294859"/>
                  <a:pt x="39703" y="267624"/>
                </a:cubicBezTo>
                <a:cubicBezTo>
                  <a:pt x="39703" y="240351"/>
                  <a:pt x="50754" y="215683"/>
                  <a:pt x="68613" y="197824"/>
                </a:cubicBezTo>
                <a:cubicBezTo>
                  <a:pt x="86473" y="179965"/>
                  <a:pt x="111178" y="168914"/>
                  <a:pt x="138413" y="168914"/>
                </a:cubicBezTo>
                <a:cubicBezTo>
                  <a:pt x="142357" y="168914"/>
                  <a:pt x="146376" y="169174"/>
                  <a:pt x="150282" y="169621"/>
                </a:cubicBezTo>
                <a:lnTo>
                  <a:pt x="150692" y="169695"/>
                </a:lnTo>
                <a:cubicBezTo>
                  <a:pt x="154338" y="170142"/>
                  <a:pt x="158096" y="170848"/>
                  <a:pt x="161928" y="171779"/>
                </a:cubicBezTo>
                <a:cubicBezTo>
                  <a:pt x="169556" y="173639"/>
                  <a:pt x="174244" y="181341"/>
                  <a:pt x="172421" y="188968"/>
                </a:cubicBezTo>
                <a:cubicBezTo>
                  <a:pt x="170561" y="196596"/>
                  <a:pt x="162859" y="201284"/>
                  <a:pt x="155231" y="199461"/>
                </a:cubicBezTo>
                <a:cubicBezTo>
                  <a:pt x="152813" y="198903"/>
                  <a:pt x="150171" y="198419"/>
                  <a:pt x="147306" y="198047"/>
                </a:cubicBezTo>
                <a:lnTo>
                  <a:pt x="146860" y="197973"/>
                </a:lnTo>
                <a:cubicBezTo>
                  <a:pt x="144181" y="197675"/>
                  <a:pt x="141353" y="197489"/>
                  <a:pt x="138451" y="197489"/>
                </a:cubicBezTo>
                <a:cubicBezTo>
                  <a:pt x="119066" y="197489"/>
                  <a:pt x="101542" y="205340"/>
                  <a:pt x="88854" y="218027"/>
                </a:cubicBezTo>
                <a:cubicBezTo>
                  <a:pt x="76167" y="230714"/>
                  <a:pt x="68317" y="248276"/>
                  <a:pt x="68317" y="267624"/>
                </a:cubicBezTo>
                <a:cubicBezTo>
                  <a:pt x="68317" y="287009"/>
                  <a:pt x="76167" y="304533"/>
                  <a:pt x="88854" y="317220"/>
                </a:cubicBezTo>
                <a:cubicBezTo>
                  <a:pt x="101542" y="329908"/>
                  <a:pt x="119104" y="337758"/>
                  <a:pt x="138451" y="337758"/>
                </a:cubicBezTo>
                <a:cubicBezTo>
                  <a:pt x="157836" y="337758"/>
                  <a:pt x="175360" y="329907"/>
                  <a:pt x="188048" y="317220"/>
                </a:cubicBezTo>
                <a:cubicBezTo>
                  <a:pt x="200735" y="304533"/>
                  <a:pt x="208585" y="286971"/>
                  <a:pt x="208585" y="267624"/>
                </a:cubicBezTo>
                <a:lnTo>
                  <a:pt x="208288" y="260406"/>
                </a:lnTo>
                <a:close/>
                <a:moveTo>
                  <a:pt x="216028" y="447525"/>
                </a:moveTo>
                <a:cubicBezTo>
                  <a:pt x="196197" y="427694"/>
                  <a:pt x="168738" y="415415"/>
                  <a:pt x="138377" y="415415"/>
                </a:cubicBezTo>
                <a:cubicBezTo>
                  <a:pt x="108053" y="415415"/>
                  <a:pt x="80595" y="427694"/>
                  <a:pt x="60727" y="447562"/>
                </a:cubicBezTo>
                <a:cubicBezTo>
                  <a:pt x="40821" y="467356"/>
                  <a:pt x="28580" y="494814"/>
                  <a:pt x="28580" y="525213"/>
                </a:cubicBezTo>
                <a:cubicBezTo>
                  <a:pt x="28580" y="555796"/>
                  <a:pt x="56038" y="575851"/>
                  <a:pt x="91199" y="585004"/>
                </a:cubicBezTo>
                <a:cubicBezTo>
                  <a:pt x="105933" y="588836"/>
                  <a:pt x="122044" y="590734"/>
                  <a:pt x="138377" y="590734"/>
                </a:cubicBezTo>
                <a:cubicBezTo>
                  <a:pt x="154711" y="590734"/>
                  <a:pt x="170859" y="588799"/>
                  <a:pt x="185556" y="584967"/>
                </a:cubicBezTo>
                <a:cubicBezTo>
                  <a:pt x="220716" y="575814"/>
                  <a:pt x="248175" y="555759"/>
                  <a:pt x="248175" y="525175"/>
                </a:cubicBezTo>
                <a:cubicBezTo>
                  <a:pt x="248175" y="494814"/>
                  <a:pt x="235896" y="467356"/>
                  <a:pt x="216065" y="44752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>
              <a:solidFill>
                <a:srgbClr val="1A478B"/>
              </a:solidFill>
            </a:endParaRPr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5886CE4B-06A2-C0EE-185B-2DFE3AE10284}"/>
              </a:ext>
            </a:extLst>
          </p:cNvPr>
          <p:cNvSpPr/>
          <p:nvPr/>
        </p:nvSpPr>
        <p:spPr>
          <a:xfrm>
            <a:off x="1406237" y="4401318"/>
            <a:ext cx="787615" cy="771802"/>
          </a:xfrm>
          <a:custGeom>
            <a:avLst/>
            <a:gdLst>
              <a:gd name="csX0" fmla="*/ 650009 w 762000"/>
              <a:gd name="csY0" fmla="*/ 608667 h 762000"/>
              <a:gd name="csX1" fmla="*/ 564731 w 762000"/>
              <a:gd name="csY1" fmla="*/ 579087 h 762000"/>
              <a:gd name="csX2" fmla="*/ 535188 w 762000"/>
              <a:gd name="csY2" fmla="*/ 647101 h 762000"/>
              <a:gd name="csX3" fmla="*/ 480754 w 762000"/>
              <a:gd name="csY3" fmla="*/ 719097 h 762000"/>
              <a:gd name="csX4" fmla="*/ 630183 w 762000"/>
              <a:gd name="csY4" fmla="*/ 630209 h 762000"/>
              <a:gd name="csX5" fmla="*/ 650014 w 762000"/>
              <a:gd name="csY5" fmla="*/ 608667 h 762000"/>
              <a:gd name="csX6" fmla="*/ 281210 w 762000"/>
              <a:gd name="csY6" fmla="*/ 719099 h 762000"/>
              <a:gd name="csX7" fmla="*/ 226777 w 762000"/>
              <a:gd name="csY7" fmla="*/ 647104 h 762000"/>
              <a:gd name="csX8" fmla="*/ 197234 w 762000"/>
              <a:gd name="csY8" fmla="*/ 579090 h 762000"/>
              <a:gd name="csX9" fmla="*/ 111956 w 762000"/>
              <a:gd name="csY9" fmla="*/ 608669 h 762000"/>
              <a:gd name="csX10" fmla="*/ 131787 w 762000"/>
              <a:gd name="csY10" fmla="*/ 630175 h 762000"/>
              <a:gd name="csX11" fmla="*/ 281215 w 762000"/>
              <a:gd name="csY11" fmla="*/ 719099 h 762000"/>
              <a:gd name="csX12" fmla="*/ 94092 w 762000"/>
              <a:gd name="csY12" fmla="*/ 585711 h 762000"/>
              <a:gd name="csX13" fmla="*/ 28867 w 762000"/>
              <a:gd name="csY13" fmla="*/ 395288 h 762000"/>
              <a:gd name="csX14" fmla="*/ 166456 w 762000"/>
              <a:gd name="csY14" fmla="*/ 395288 h 762000"/>
              <a:gd name="csX15" fmla="*/ 188818 w 762000"/>
              <a:gd name="csY15" fmla="*/ 551860 h 762000"/>
              <a:gd name="csX16" fmla="*/ 94089 w 762000"/>
              <a:gd name="csY16" fmla="*/ 585718 h 762000"/>
              <a:gd name="csX17" fmla="*/ 28867 w 762000"/>
              <a:gd name="csY17" fmla="*/ 366713 h 762000"/>
              <a:gd name="csX18" fmla="*/ 166456 w 762000"/>
              <a:gd name="csY18" fmla="*/ 366713 h 762000"/>
              <a:gd name="csX19" fmla="*/ 188818 w 762000"/>
              <a:gd name="csY19" fmla="*/ 210141 h 762000"/>
              <a:gd name="csX20" fmla="*/ 94089 w 762000"/>
              <a:gd name="csY20" fmla="*/ 176282 h 762000"/>
              <a:gd name="csX21" fmla="*/ 28865 w 762000"/>
              <a:gd name="csY21" fmla="*/ 366706 h 762000"/>
              <a:gd name="csX22" fmla="*/ 111988 w 762000"/>
              <a:gd name="csY22" fmla="*/ 153333 h 762000"/>
              <a:gd name="csX23" fmla="*/ 131782 w 762000"/>
              <a:gd name="csY23" fmla="*/ 131828 h 762000"/>
              <a:gd name="csX24" fmla="*/ 281210 w 762000"/>
              <a:gd name="csY24" fmla="*/ 42941 h 762000"/>
              <a:gd name="csX25" fmla="*/ 226777 w 762000"/>
              <a:gd name="csY25" fmla="*/ 114936 h 762000"/>
              <a:gd name="csX26" fmla="*/ 197234 w 762000"/>
              <a:gd name="csY26" fmla="*/ 182950 h 762000"/>
              <a:gd name="csX27" fmla="*/ 111993 w 762000"/>
              <a:gd name="csY27" fmla="*/ 153333 h 762000"/>
              <a:gd name="csX28" fmla="*/ 480787 w 762000"/>
              <a:gd name="csY28" fmla="*/ 42901 h 762000"/>
              <a:gd name="csX29" fmla="*/ 535220 w 762000"/>
              <a:gd name="csY29" fmla="*/ 114896 h 762000"/>
              <a:gd name="csX30" fmla="*/ 564763 w 762000"/>
              <a:gd name="csY30" fmla="*/ 182910 h 762000"/>
              <a:gd name="csX31" fmla="*/ 650041 w 762000"/>
              <a:gd name="csY31" fmla="*/ 153331 h 762000"/>
              <a:gd name="csX32" fmla="*/ 630247 w 762000"/>
              <a:gd name="csY32" fmla="*/ 131825 h 762000"/>
              <a:gd name="csX33" fmla="*/ 480791 w 762000"/>
              <a:gd name="csY33" fmla="*/ 42901 h 762000"/>
              <a:gd name="csX34" fmla="*/ 667905 w 762000"/>
              <a:gd name="csY34" fmla="*/ 176289 h 762000"/>
              <a:gd name="csX35" fmla="*/ 733130 w 762000"/>
              <a:gd name="csY35" fmla="*/ 366713 h 762000"/>
              <a:gd name="csX36" fmla="*/ 595579 w 762000"/>
              <a:gd name="csY36" fmla="*/ 366713 h 762000"/>
              <a:gd name="csX37" fmla="*/ 573180 w 762000"/>
              <a:gd name="csY37" fmla="*/ 210141 h 762000"/>
              <a:gd name="csX38" fmla="*/ 667909 w 762000"/>
              <a:gd name="csY38" fmla="*/ 176282 h 762000"/>
              <a:gd name="csX39" fmla="*/ 733130 w 762000"/>
              <a:gd name="csY39" fmla="*/ 395288 h 762000"/>
              <a:gd name="csX40" fmla="*/ 667905 w 762000"/>
              <a:gd name="csY40" fmla="*/ 585711 h 762000"/>
              <a:gd name="csX41" fmla="*/ 573176 w 762000"/>
              <a:gd name="csY41" fmla="*/ 551853 h 762000"/>
              <a:gd name="csX42" fmla="*/ 595538 w 762000"/>
              <a:gd name="csY42" fmla="*/ 395281 h 762000"/>
              <a:gd name="csX43" fmla="*/ 381000 w 762000"/>
              <a:gd name="csY43" fmla="*/ 0 h 762000"/>
              <a:gd name="csX44" fmla="*/ 650415 w 762000"/>
              <a:gd name="csY44" fmla="*/ 111585 h 762000"/>
              <a:gd name="csX45" fmla="*/ 762000 w 762000"/>
              <a:gd name="csY45" fmla="*/ 381000 h 762000"/>
              <a:gd name="csX46" fmla="*/ 650415 w 762000"/>
              <a:gd name="csY46" fmla="*/ 650415 h 762000"/>
              <a:gd name="csX47" fmla="*/ 381000 w 762000"/>
              <a:gd name="csY47" fmla="*/ 762000 h 762000"/>
              <a:gd name="csX48" fmla="*/ 111585 w 762000"/>
              <a:gd name="csY48" fmla="*/ 650415 h 762000"/>
              <a:gd name="csX49" fmla="*/ 0 w 762000"/>
              <a:gd name="csY49" fmla="*/ 381000 h 762000"/>
              <a:gd name="csX50" fmla="*/ 111585 w 762000"/>
              <a:gd name="csY50" fmla="*/ 111585 h 762000"/>
              <a:gd name="csX51" fmla="*/ 381000 w 762000"/>
              <a:gd name="csY51" fmla="*/ 0 h 762000"/>
              <a:gd name="csX52" fmla="*/ 395288 w 762000"/>
              <a:gd name="csY52" fmla="*/ 29617 h 762000"/>
              <a:gd name="csX53" fmla="*/ 510216 w 762000"/>
              <a:gd name="csY53" fmla="*/ 128477 h 762000"/>
              <a:gd name="csX54" fmla="*/ 536782 w 762000"/>
              <a:gd name="csY54" fmla="*/ 189125 h 762000"/>
              <a:gd name="csX55" fmla="*/ 395288 w 762000"/>
              <a:gd name="csY55" fmla="*/ 203747 h 762000"/>
              <a:gd name="csX56" fmla="*/ 395288 w 762000"/>
              <a:gd name="csY56" fmla="*/ 232357 h 762000"/>
              <a:gd name="csX57" fmla="*/ 395288 w 762000"/>
              <a:gd name="csY57" fmla="*/ 366707 h 762000"/>
              <a:gd name="csX58" fmla="*/ 566957 w 762000"/>
              <a:gd name="csY58" fmla="*/ 366707 h 762000"/>
              <a:gd name="csX59" fmla="*/ 545340 w 762000"/>
              <a:gd name="csY59" fmla="*/ 216469 h 762000"/>
              <a:gd name="csX60" fmla="*/ 395283 w 762000"/>
              <a:gd name="csY60" fmla="*/ 232357 h 762000"/>
              <a:gd name="csX61" fmla="*/ 395288 w 762000"/>
              <a:gd name="csY61" fmla="*/ 395282 h 762000"/>
              <a:gd name="csX62" fmla="*/ 395288 w 762000"/>
              <a:gd name="csY62" fmla="*/ 529632 h 762000"/>
              <a:gd name="csX63" fmla="*/ 545382 w 762000"/>
              <a:gd name="csY63" fmla="*/ 545520 h 762000"/>
              <a:gd name="csX64" fmla="*/ 566999 w 762000"/>
              <a:gd name="csY64" fmla="*/ 395282 h 762000"/>
              <a:gd name="csX65" fmla="*/ 395288 w 762000"/>
              <a:gd name="csY65" fmla="*/ 558207 h 762000"/>
              <a:gd name="csX66" fmla="*/ 536781 w 762000"/>
              <a:gd name="csY66" fmla="*/ 572830 h 762000"/>
              <a:gd name="csX67" fmla="*/ 510215 w 762000"/>
              <a:gd name="csY67" fmla="*/ 633477 h 762000"/>
              <a:gd name="csX68" fmla="*/ 395287 w 762000"/>
              <a:gd name="csY68" fmla="*/ 732337 h 762000"/>
              <a:gd name="csX69" fmla="*/ 366713 w 762000"/>
              <a:gd name="csY69" fmla="*/ 732333 h 762000"/>
              <a:gd name="csX70" fmla="*/ 251784 w 762000"/>
              <a:gd name="csY70" fmla="*/ 633474 h 762000"/>
              <a:gd name="csX71" fmla="*/ 225218 w 762000"/>
              <a:gd name="csY71" fmla="*/ 572826 h 762000"/>
              <a:gd name="csX72" fmla="*/ 366712 w 762000"/>
              <a:gd name="csY72" fmla="*/ 558203 h 762000"/>
              <a:gd name="csX73" fmla="*/ 366713 w 762000"/>
              <a:gd name="csY73" fmla="*/ 529632 h 762000"/>
              <a:gd name="csX74" fmla="*/ 366713 w 762000"/>
              <a:gd name="csY74" fmla="*/ 395282 h 762000"/>
              <a:gd name="csX75" fmla="*/ 195043 w 762000"/>
              <a:gd name="csY75" fmla="*/ 395282 h 762000"/>
              <a:gd name="csX76" fmla="*/ 216660 w 762000"/>
              <a:gd name="csY76" fmla="*/ 545520 h 762000"/>
              <a:gd name="csX77" fmla="*/ 366717 w 762000"/>
              <a:gd name="csY77" fmla="*/ 529632 h 762000"/>
              <a:gd name="csX78" fmla="*/ 366713 w 762000"/>
              <a:gd name="csY78" fmla="*/ 366707 h 762000"/>
              <a:gd name="csX79" fmla="*/ 366713 w 762000"/>
              <a:gd name="csY79" fmla="*/ 232357 h 762000"/>
              <a:gd name="csX80" fmla="*/ 216618 w 762000"/>
              <a:gd name="csY80" fmla="*/ 216469 h 762000"/>
              <a:gd name="csX81" fmla="*/ 195001 w 762000"/>
              <a:gd name="csY81" fmla="*/ 366707 h 762000"/>
              <a:gd name="csX82" fmla="*/ 366713 w 762000"/>
              <a:gd name="csY82" fmla="*/ 203782 h 762000"/>
              <a:gd name="csX83" fmla="*/ 366713 w 762000"/>
              <a:gd name="csY83" fmla="*/ 29617 h 762000"/>
              <a:gd name="csX84" fmla="*/ 251784 w 762000"/>
              <a:gd name="csY84" fmla="*/ 128477 h 762000"/>
              <a:gd name="csX85" fmla="*/ 225218 w 762000"/>
              <a:gd name="csY85" fmla="*/ 189125 h 762000"/>
              <a:gd name="csX86" fmla="*/ 366712 w 762000"/>
              <a:gd name="csY86" fmla="*/ 203785 h 762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</a:cxnLst>
            <a:rect l="l" t="t" r="r" b="b"/>
            <a:pathLst>
              <a:path w="762000" h="762000">
                <a:moveTo>
                  <a:pt x="650009" y="608667"/>
                </a:moveTo>
                <a:cubicBezTo>
                  <a:pt x="625601" y="597096"/>
                  <a:pt x="596840" y="587087"/>
                  <a:pt x="564731" y="579087"/>
                </a:cubicBezTo>
                <a:cubicBezTo>
                  <a:pt x="556322" y="603755"/>
                  <a:pt x="546424" y="626600"/>
                  <a:pt x="535188" y="647101"/>
                </a:cubicBezTo>
                <a:cubicBezTo>
                  <a:pt x="519413" y="675936"/>
                  <a:pt x="501069" y="700307"/>
                  <a:pt x="480754" y="719097"/>
                </a:cubicBezTo>
                <a:cubicBezTo>
                  <a:pt x="537942" y="702242"/>
                  <a:pt x="589101" y="671286"/>
                  <a:pt x="630183" y="630209"/>
                </a:cubicBezTo>
                <a:cubicBezTo>
                  <a:pt x="637103" y="623289"/>
                  <a:pt x="643726" y="616107"/>
                  <a:pt x="650014" y="608667"/>
                </a:cubicBezTo>
                <a:close/>
                <a:moveTo>
                  <a:pt x="281210" y="719099"/>
                </a:moveTo>
                <a:cubicBezTo>
                  <a:pt x="260895" y="700309"/>
                  <a:pt x="242515" y="675940"/>
                  <a:pt x="226777" y="647104"/>
                </a:cubicBezTo>
                <a:cubicBezTo>
                  <a:pt x="215577" y="626603"/>
                  <a:pt x="205643" y="603795"/>
                  <a:pt x="197234" y="579090"/>
                </a:cubicBezTo>
                <a:cubicBezTo>
                  <a:pt x="165124" y="587089"/>
                  <a:pt x="136364" y="597098"/>
                  <a:pt x="111956" y="608669"/>
                </a:cubicBezTo>
                <a:cubicBezTo>
                  <a:pt x="118244" y="616111"/>
                  <a:pt x="124867" y="623292"/>
                  <a:pt x="131787" y="630175"/>
                </a:cubicBezTo>
                <a:cubicBezTo>
                  <a:pt x="172864" y="671252"/>
                  <a:pt x="224023" y="702245"/>
                  <a:pt x="281215" y="719099"/>
                </a:cubicBezTo>
                <a:close/>
                <a:moveTo>
                  <a:pt x="94092" y="585711"/>
                </a:moveTo>
                <a:cubicBezTo>
                  <a:pt x="55434" y="531612"/>
                  <a:pt x="31695" y="466125"/>
                  <a:pt x="28867" y="395288"/>
                </a:cubicBezTo>
                <a:lnTo>
                  <a:pt x="166456" y="395288"/>
                </a:lnTo>
                <a:cubicBezTo>
                  <a:pt x="167609" y="451433"/>
                  <a:pt x="175535" y="504492"/>
                  <a:pt x="188818" y="551860"/>
                </a:cubicBezTo>
                <a:cubicBezTo>
                  <a:pt x="153025" y="560901"/>
                  <a:pt x="121027" y="572360"/>
                  <a:pt x="94089" y="585718"/>
                </a:cubicBezTo>
                <a:close/>
                <a:moveTo>
                  <a:pt x="28867" y="366713"/>
                </a:moveTo>
                <a:lnTo>
                  <a:pt x="166456" y="366713"/>
                </a:lnTo>
                <a:cubicBezTo>
                  <a:pt x="167609" y="310567"/>
                  <a:pt x="175572" y="257508"/>
                  <a:pt x="188818" y="210141"/>
                </a:cubicBezTo>
                <a:cubicBezTo>
                  <a:pt x="153025" y="201136"/>
                  <a:pt x="121027" y="189677"/>
                  <a:pt x="94089" y="176282"/>
                </a:cubicBezTo>
                <a:cubicBezTo>
                  <a:pt x="55431" y="230344"/>
                  <a:pt x="31693" y="295830"/>
                  <a:pt x="28865" y="366706"/>
                </a:cubicBezTo>
                <a:close/>
                <a:moveTo>
                  <a:pt x="111988" y="153333"/>
                </a:moveTo>
                <a:cubicBezTo>
                  <a:pt x="118313" y="145892"/>
                  <a:pt x="124899" y="138711"/>
                  <a:pt x="131782" y="131828"/>
                </a:cubicBezTo>
                <a:cubicBezTo>
                  <a:pt x="172859" y="90751"/>
                  <a:pt x="223981" y="59795"/>
                  <a:pt x="281210" y="42941"/>
                </a:cubicBezTo>
                <a:cubicBezTo>
                  <a:pt x="260895" y="61693"/>
                  <a:pt x="242552" y="86100"/>
                  <a:pt x="226777" y="114936"/>
                </a:cubicBezTo>
                <a:cubicBezTo>
                  <a:pt x="215577" y="135437"/>
                  <a:pt x="205643" y="158246"/>
                  <a:pt x="197234" y="182950"/>
                </a:cubicBezTo>
                <a:cubicBezTo>
                  <a:pt x="165162" y="174914"/>
                  <a:pt x="136401" y="164905"/>
                  <a:pt x="111993" y="153333"/>
                </a:cubicBezTo>
                <a:close/>
                <a:moveTo>
                  <a:pt x="480787" y="42901"/>
                </a:moveTo>
                <a:cubicBezTo>
                  <a:pt x="501102" y="61691"/>
                  <a:pt x="519445" y="86060"/>
                  <a:pt x="535220" y="114896"/>
                </a:cubicBezTo>
                <a:cubicBezTo>
                  <a:pt x="546420" y="135397"/>
                  <a:pt x="556354" y="158206"/>
                  <a:pt x="564763" y="182910"/>
                </a:cubicBezTo>
                <a:cubicBezTo>
                  <a:pt x="596873" y="174911"/>
                  <a:pt x="625633" y="164903"/>
                  <a:pt x="650041" y="153331"/>
                </a:cubicBezTo>
                <a:cubicBezTo>
                  <a:pt x="643753" y="145889"/>
                  <a:pt x="637130" y="138708"/>
                  <a:pt x="630247" y="131825"/>
                </a:cubicBezTo>
                <a:cubicBezTo>
                  <a:pt x="589134" y="90748"/>
                  <a:pt x="537974" y="59755"/>
                  <a:pt x="480791" y="42901"/>
                </a:cubicBezTo>
                <a:close/>
                <a:moveTo>
                  <a:pt x="667905" y="176289"/>
                </a:moveTo>
                <a:cubicBezTo>
                  <a:pt x="706564" y="230388"/>
                  <a:pt x="730302" y="295875"/>
                  <a:pt x="733130" y="366713"/>
                </a:cubicBezTo>
                <a:lnTo>
                  <a:pt x="595579" y="366713"/>
                </a:lnTo>
                <a:cubicBezTo>
                  <a:pt x="594426" y="310567"/>
                  <a:pt x="586464" y="257508"/>
                  <a:pt x="573180" y="210141"/>
                </a:cubicBezTo>
                <a:cubicBezTo>
                  <a:pt x="608973" y="201099"/>
                  <a:pt x="640972" y="189640"/>
                  <a:pt x="667909" y="176282"/>
                </a:cubicBezTo>
                <a:close/>
                <a:moveTo>
                  <a:pt x="733130" y="395288"/>
                </a:moveTo>
                <a:cubicBezTo>
                  <a:pt x="730302" y="466167"/>
                  <a:pt x="706564" y="531609"/>
                  <a:pt x="667905" y="585711"/>
                </a:cubicBezTo>
                <a:cubicBezTo>
                  <a:pt x="640968" y="572317"/>
                  <a:pt x="608970" y="560857"/>
                  <a:pt x="573176" y="551853"/>
                </a:cubicBezTo>
                <a:cubicBezTo>
                  <a:pt x="586459" y="504488"/>
                  <a:pt x="594385" y="451431"/>
                  <a:pt x="595538" y="395281"/>
                </a:cubicBezTo>
                <a:close/>
                <a:moveTo>
                  <a:pt x="381000" y="0"/>
                </a:moveTo>
                <a:cubicBezTo>
                  <a:pt x="486185" y="0"/>
                  <a:pt x="581473" y="42640"/>
                  <a:pt x="650415" y="111585"/>
                </a:cubicBezTo>
                <a:cubicBezTo>
                  <a:pt x="719359" y="180530"/>
                  <a:pt x="762000" y="275777"/>
                  <a:pt x="762000" y="381000"/>
                </a:cubicBezTo>
                <a:cubicBezTo>
                  <a:pt x="762000" y="486185"/>
                  <a:pt x="719360" y="581473"/>
                  <a:pt x="650415" y="650415"/>
                </a:cubicBezTo>
                <a:cubicBezTo>
                  <a:pt x="581470" y="719359"/>
                  <a:pt x="486223" y="762000"/>
                  <a:pt x="381000" y="762000"/>
                </a:cubicBezTo>
                <a:cubicBezTo>
                  <a:pt x="275815" y="762000"/>
                  <a:pt x="180527" y="719360"/>
                  <a:pt x="111585" y="650415"/>
                </a:cubicBezTo>
                <a:cubicBezTo>
                  <a:pt x="42641" y="581470"/>
                  <a:pt x="0" y="486223"/>
                  <a:pt x="0" y="381000"/>
                </a:cubicBezTo>
                <a:cubicBezTo>
                  <a:pt x="0" y="275815"/>
                  <a:pt x="42640" y="180527"/>
                  <a:pt x="111585" y="111585"/>
                </a:cubicBezTo>
                <a:cubicBezTo>
                  <a:pt x="180530" y="42641"/>
                  <a:pt x="275777" y="0"/>
                  <a:pt x="381000" y="0"/>
                </a:cubicBezTo>
                <a:close/>
                <a:moveTo>
                  <a:pt x="395288" y="29617"/>
                </a:moveTo>
                <a:cubicBezTo>
                  <a:pt x="439452" y="36165"/>
                  <a:pt x="479748" y="72702"/>
                  <a:pt x="510216" y="128477"/>
                </a:cubicBezTo>
                <a:cubicBezTo>
                  <a:pt x="520225" y="146783"/>
                  <a:pt x="529155" y="167135"/>
                  <a:pt x="536782" y="189125"/>
                </a:cubicBezTo>
                <a:cubicBezTo>
                  <a:pt x="493846" y="197757"/>
                  <a:pt x="445960" y="202928"/>
                  <a:pt x="395288" y="203747"/>
                </a:cubicBezTo>
                <a:close/>
                <a:moveTo>
                  <a:pt x="395288" y="232357"/>
                </a:moveTo>
                <a:lnTo>
                  <a:pt x="395288" y="366707"/>
                </a:lnTo>
                <a:lnTo>
                  <a:pt x="566957" y="366707"/>
                </a:lnTo>
                <a:cubicBezTo>
                  <a:pt x="565803" y="312608"/>
                  <a:pt x="558139" y="261675"/>
                  <a:pt x="545340" y="216469"/>
                </a:cubicBezTo>
                <a:cubicBezTo>
                  <a:pt x="499649" y="225882"/>
                  <a:pt x="448823" y="231500"/>
                  <a:pt x="395283" y="232357"/>
                </a:cubicBezTo>
                <a:close/>
                <a:moveTo>
                  <a:pt x="395288" y="395282"/>
                </a:moveTo>
                <a:lnTo>
                  <a:pt x="395288" y="529632"/>
                </a:lnTo>
                <a:cubicBezTo>
                  <a:pt x="448828" y="530488"/>
                  <a:pt x="499653" y="536106"/>
                  <a:pt x="545382" y="545520"/>
                </a:cubicBezTo>
                <a:cubicBezTo>
                  <a:pt x="558144" y="500313"/>
                  <a:pt x="565846" y="449412"/>
                  <a:pt x="566999" y="395282"/>
                </a:cubicBezTo>
                <a:close/>
                <a:moveTo>
                  <a:pt x="395288" y="558207"/>
                </a:moveTo>
                <a:cubicBezTo>
                  <a:pt x="445963" y="559026"/>
                  <a:pt x="493852" y="564197"/>
                  <a:pt x="536781" y="572830"/>
                </a:cubicBezTo>
                <a:cubicBezTo>
                  <a:pt x="529154" y="594819"/>
                  <a:pt x="520224" y="615171"/>
                  <a:pt x="510215" y="633477"/>
                </a:cubicBezTo>
                <a:cubicBezTo>
                  <a:pt x="479743" y="689251"/>
                  <a:pt x="439447" y="725788"/>
                  <a:pt x="395287" y="732337"/>
                </a:cubicBezTo>
                <a:close/>
                <a:moveTo>
                  <a:pt x="366713" y="732333"/>
                </a:moveTo>
                <a:cubicBezTo>
                  <a:pt x="322548" y="725785"/>
                  <a:pt x="282252" y="689248"/>
                  <a:pt x="251784" y="633474"/>
                </a:cubicBezTo>
                <a:cubicBezTo>
                  <a:pt x="241775" y="615167"/>
                  <a:pt x="232845" y="594815"/>
                  <a:pt x="225218" y="572826"/>
                </a:cubicBezTo>
                <a:cubicBezTo>
                  <a:pt x="268154" y="564194"/>
                  <a:pt x="316002" y="559022"/>
                  <a:pt x="366712" y="558203"/>
                </a:cubicBezTo>
                <a:close/>
                <a:moveTo>
                  <a:pt x="366713" y="529632"/>
                </a:moveTo>
                <a:lnTo>
                  <a:pt x="366713" y="395282"/>
                </a:lnTo>
                <a:lnTo>
                  <a:pt x="195043" y="395282"/>
                </a:lnTo>
                <a:cubicBezTo>
                  <a:pt x="196197" y="449381"/>
                  <a:pt x="203861" y="500314"/>
                  <a:pt x="216660" y="545520"/>
                </a:cubicBezTo>
                <a:cubicBezTo>
                  <a:pt x="262351" y="536106"/>
                  <a:pt x="313177" y="530488"/>
                  <a:pt x="366717" y="529632"/>
                </a:cubicBezTo>
                <a:close/>
                <a:moveTo>
                  <a:pt x="366713" y="366707"/>
                </a:moveTo>
                <a:lnTo>
                  <a:pt x="366713" y="232357"/>
                </a:lnTo>
                <a:cubicBezTo>
                  <a:pt x="313172" y="231501"/>
                  <a:pt x="262347" y="225883"/>
                  <a:pt x="216618" y="216469"/>
                </a:cubicBezTo>
                <a:cubicBezTo>
                  <a:pt x="203856" y="261676"/>
                  <a:pt x="196154" y="312576"/>
                  <a:pt x="195001" y="366707"/>
                </a:cubicBezTo>
                <a:close/>
                <a:moveTo>
                  <a:pt x="366713" y="203782"/>
                </a:moveTo>
                <a:lnTo>
                  <a:pt x="366713" y="29617"/>
                </a:lnTo>
                <a:cubicBezTo>
                  <a:pt x="322548" y="36165"/>
                  <a:pt x="282252" y="72702"/>
                  <a:pt x="251784" y="128477"/>
                </a:cubicBezTo>
                <a:cubicBezTo>
                  <a:pt x="241775" y="146783"/>
                  <a:pt x="232845" y="167135"/>
                  <a:pt x="225218" y="189125"/>
                </a:cubicBezTo>
                <a:cubicBezTo>
                  <a:pt x="268154" y="197794"/>
                  <a:pt x="316040" y="202965"/>
                  <a:pt x="366712" y="203785"/>
                </a:cubicBezTo>
                <a:close/>
              </a:path>
            </a:pathLst>
          </a:custGeom>
          <a:solidFill>
            <a:srgbClr val="1A478B"/>
          </a:solidFill>
          <a:ln w="9525" cap="flat">
            <a:noFill/>
            <a:prstDash val="solid"/>
            <a:miter/>
          </a:ln>
        </p:spPr>
        <p:txBody>
          <a:bodyPr/>
          <a:lstStyle/>
          <a:p>
            <a:endParaRPr lang="es-CO"/>
          </a:p>
        </p:txBody>
      </p:sp>
      <p:grpSp>
        <p:nvGrpSpPr>
          <p:cNvPr id="5" name="Gráfico 22">
            <a:extLst>
              <a:ext uri="{FF2B5EF4-FFF2-40B4-BE49-F238E27FC236}">
                <a16:creationId xmlns:a16="http://schemas.microsoft.com/office/drawing/2014/main" id="{7FD01CF0-8638-AE07-05A4-2A0DF09FF875}"/>
              </a:ext>
            </a:extLst>
          </p:cNvPr>
          <p:cNvGrpSpPr/>
          <p:nvPr/>
        </p:nvGrpSpPr>
        <p:grpSpPr>
          <a:xfrm>
            <a:off x="3179425" y="2676788"/>
            <a:ext cx="1504423" cy="1504423"/>
            <a:chOff x="5817327" y="3074124"/>
            <a:chExt cx="557348" cy="557348"/>
          </a:xfrm>
          <a:noFill/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EB754F6E-AB8A-8547-7FFF-CDAAE4C99294}"/>
                </a:ext>
              </a:extLst>
            </p:cNvPr>
            <p:cNvSpPr/>
            <p:nvPr/>
          </p:nvSpPr>
          <p:spPr>
            <a:xfrm>
              <a:off x="5817327" y="3074124"/>
              <a:ext cx="557348" cy="557348"/>
            </a:xfrm>
            <a:custGeom>
              <a:avLst/>
              <a:gdLst>
                <a:gd name="csX0" fmla="*/ 557348 w 557348"/>
                <a:gd name="csY0" fmla="*/ 278673 h 557348"/>
                <a:gd name="csX1" fmla="*/ 278674 w 557348"/>
                <a:gd name="csY1" fmla="*/ 557348 h 557348"/>
                <a:gd name="csX2" fmla="*/ 0 w 557348"/>
                <a:gd name="csY2" fmla="*/ 278674 h 557348"/>
                <a:gd name="csX3" fmla="*/ 278674 w 557348"/>
                <a:gd name="csY3" fmla="*/ 0 h 557348"/>
                <a:gd name="csX4" fmla="*/ 557349 w 557348"/>
                <a:gd name="csY4" fmla="*/ 278674 h 557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57348" h="557348">
                  <a:moveTo>
                    <a:pt x="557348" y="278673"/>
                  </a:moveTo>
                  <a:cubicBezTo>
                    <a:pt x="557348" y="432581"/>
                    <a:pt x="432582" y="557348"/>
                    <a:pt x="278674" y="557348"/>
                  </a:cubicBezTo>
                  <a:cubicBezTo>
                    <a:pt x="124767" y="557348"/>
                    <a:pt x="0" y="432581"/>
                    <a:pt x="0" y="278674"/>
                  </a:cubicBezTo>
                  <a:cubicBezTo>
                    <a:pt x="0" y="124766"/>
                    <a:pt x="124767" y="0"/>
                    <a:pt x="278674" y="0"/>
                  </a:cubicBezTo>
                  <a:cubicBezTo>
                    <a:pt x="432582" y="0"/>
                    <a:pt x="557348" y="124766"/>
                    <a:pt x="557349" y="278674"/>
                  </a:cubicBezTo>
                  <a:close/>
                </a:path>
              </a:pathLst>
            </a:custGeom>
            <a:noFill/>
            <a:ln w="38100" cap="sq">
              <a:solidFill>
                <a:srgbClr val="1A478B"/>
              </a:solidFill>
              <a:prstDash val="solid"/>
              <a:round/>
            </a:ln>
          </p:spPr>
          <p:txBody>
            <a:bodyPr/>
            <a:lstStyle/>
            <a:p>
              <a:endParaRPr lang="es-CO"/>
            </a:p>
          </p:txBody>
        </p:sp>
        <p:grpSp>
          <p:nvGrpSpPr>
            <p:cNvPr id="7" name="Gráfico 22">
              <a:extLst>
                <a:ext uri="{FF2B5EF4-FFF2-40B4-BE49-F238E27FC236}">
                  <a16:creationId xmlns:a16="http://schemas.microsoft.com/office/drawing/2014/main" id="{1224442B-2642-8520-0A7A-BD8768C7ACDD}"/>
                </a:ext>
              </a:extLst>
            </p:cNvPr>
            <p:cNvGrpSpPr/>
            <p:nvPr/>
          </p:nvGrpSpPr>
          <p:grpSpPr>
            <a:xfrm>
              <a:off x="5948415" y="3228082"/>
              <a:ext cx="336739" cy="248565"/>
              <a:chOff x="5948415" y="3228082"/>
              <a:chExt cx="336739" cy="248565"/>
            </a:xfrm>
            <a:noFill/>
          </p:grpSpPr>
          <p:grpSp>
            <p:nvGrpSpPr>
              <p:cNvPr id="8" name="Gráfico 22">
                <a:extLst>
                  <a:ext uri="{FF2B5EF4-FFF2-40B4-BE49-F238E27FC236}">
                    <a16:creationId xmlns:a16="http://schemas.microsoft.com/office/drawing/2014/main" id="{14CE8AF0-4F48-572C-2F03-33EBB950AA2A}"/>
                  </a:ext>
                </a:extLst>
              </p:cNvPr>
              <p:cNvGrpSpPr/>
              <p:nvPr/>
            </p:nvGrpSpPr>
            <p:grpSpPr>
              <a:xfrm>
                <a:off x="6132420" y="3228082"/>
                <a:ext cx="152733" cy="248552"/>
                <a:chOff x="6132420" y="3228082"/>
                <a:chExt cx="152733" cy="248552"/>
              </a:xfrm>
              <a:noFill/>
            </p:grpSpPr>
            <p:sp>
              <p:nvSpPr>
                <p:cNvPr id="13" name="Forma libre: forma 12">
                  <a:extLst>
                    <a:ext uri="{FF2B5EF4-FFF2-40B4-BE49-F238E27FC236}">
                      <a16:creationId xmlns:a16="http://schemas.microsoft.com/office/drawing/2014/main" id="{654B215C-98D8-F184-95A1-A5723CA9C028}"/>
                    </a:ext>
                  </a:extLst>
                </p:cNvPr>
                <p:cNvSpPr/>
                <p:nvPr/>
              </p:nvSpPr>
              <p:spPr>
                <a:xfrm>
                  <a:off x="6132420" y="3230182"/>
                  <a:ext cx="9525" cy="243869"/>
                </a:xfrm>
                <a:custGeom>
                  <a:avLst/>
                  <a:gdLst>
                    <a:gd name="csX0" fmla="*/ 4 w 9525"/>
                    <a:gd name="csY0" fmla="*/ 0 h 243869"/>
                    <a:gd name="csX1" fmla="*/ 4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4" y="0"/>
                      </a:moveTo>
                      <a:lnTo>
                        <a:pt x="4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6" name="Forma libre: forma 15">
                  <a:extLst>
                    <a:ext uri="{FF2B5EF4-FFF2-40B4-BE49-F238E27FC236}">
                      <a16:creationId xmlns:a16="http://schemas.microsoft.com/office/drawing/2014/main" id="{A04B6E72-C2D1-CBF4-5247-7A0B513C2939}"/>
                    </a:ext>
                  </a:extLst>
                </p:cNvPr>
                <p:cNvSpPr/>
                <p:nvPr/>
              </p:nvSpPr>
              <p:spPr>
                <a:xfrm>
                  <a:off x="6132598" y="3228082"/>
                  <a:ext cx="152555" cy="121020"/>
                </a:xfrm>
                <a:custGeom>
                  <a:avLst/>
                  <a:gdLst>
                    <a:gd name="csX0" fmla="*/ 4 w 152555"/>
                    <a:gd name="csY0" fmla="*/ 0 h 121020"/>
                    <a:gd name="csX1" fmla="*/ 152560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4" y="0"/>
                      </a:moveTo>
                      <a:lnTo>
                        <a:pt x="152560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7" name="Forma libre: forma 16">
                  <a:extLst>
                    <a:ext uri="{FF2B5EF4-FFF2-40B4-BE49-F238E27FC236}">
                      <a16:creationId xmlns:a16="http://schemas.microsoft.com/office/drawing/2014/main" id="{FC08A464-49C4-C28A-BE44-D5E741853990}"/>
                    </a:ext>
                  </a:extLst>
                </p:cNvPr>
                <p:cNvSpPr/>
                <p:nvPr/>
              </p:nvSpPr>
              <p:spPr>
                <a:xfrm>
                  <a:off x="6133535" y="3351944"/>
                  <a:ext cx="147877" cy="124690"/>
                </a:xfrm>
                <a:custGeom>
                  <a:avLst/>
                  <a:gdLst>
                    <a:gd name="csX0" fmla="*/ 4 w 147877"/>
                    <a:gd name="csY0" fmla="*/ 124691 h 124690"/>
                    <a:gd name="csX1" fmla="*/ 147881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4" y="124691"/>
                      </a:moveTo>
                      <a:lnTo>
                        <a:pt x="147881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  <p:grpSp>
            <p:nvGrpSpPr>
              <p:cNvPr id="9" name="Gráfico 22">
                <a:extLst>
                  <a:ext uri="{FF2B5EF4-FFF2-40B4-BE49-F238E27FC236}">
                    <a16:creationId xmlns:a16="http://schemas.microsoft.com/office/drawing/2014/main" id="{8BCBB3CA-C5D8-32E2-1A51-22CA34D60BA9}"/>
                  </a:ext>
                </a:extLst>
              </p:cNvPr>
              <p:cNvGrpSpPr/>
              <p:nvPr/>
            </p:nvGrpSpPr>
            <p:grpSpPr>
              <a:xfrm>
                <a:off x="5948415" y="3228094"/>
                <a:ext cx="152733" cy="248552"/>
                <a:chOff x="5948415" y="3228094"/>
                <a:chExt cx="152733" cy="248552"/>
              </a:xfrm>
              <a:noFill/>
            </p:grpSpPr>
            <p:sp>
              <p:nvSpPr>
                <p:cNvPr id="10" name="Forma libre: forma 9">
                  <a:extLst>
                    <a:ext uri="{FF2B5EF4-FFF2-40B4-BE49-F238E27FC236}">
                      <a16:creationId xmlns:a16="http://schemas.microsoft.com/office/drawing/2014/main" id="{CD6023B1-6F63-EAB1-AC3F-ABF1853643E4}"/>
                    </a:ext>
                  </a:extLst>
                </p:cNvPr>
                <p:cNvSpPr/>
                <p:nvPr/>
              </p:nvSpPr>
              <p:spPr>
                <a:xfrm>
                  <a:off x="5948415" y="3230195"/>
                  <a:ext cx="9525" cy="243869"/>
                </a:xfrm>
                <a:custGeom>
                  <a:avLst/>
                  <a:gdLst>
                    <a:gd name="csX0" fmla="*/ -15 w 9525"/>
                    <a:gd name="csY0" fmla="*/ 0 h 243869"/>
                    <a:gd name="csX1" fmla="*/ -15 w 9525"/>
                    <a:gd name="csY1" fmla="*/ 243869 h 24386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525" h="243869">
                      <a:moveTo>
                        <a:pt x="-15" y="0"/>
                      </a:moveTo>
                      <a:lnTo>
                        <a:pt x="-15" y="243869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1" name="Forma libre: forma 10">
                  <a:extLst>
                    <a:ext uri="{FF2B5EF4-FFF2-40B4-BE49-F238E27FC236}">
                      <a16:creationId xmlns:a16="http://schemas.microsoft.com/office/drawing/2014/main" id="{EF251869-5403-5E04-FABB-4AB61C3B5425}"/>
                    </a:ext>
                  </a:extLst>
                </p:cNvPr>
                <p:cNvSpPr/>
                <p:nvPr/>
              </p:nvSpPr>
              <p:spPr>
                <a:xfrm>
                  <a:off x="5948592" y="3228094"/>
                  <a:ext cx="152555" cy="121020"/>
                </a:xfrm>
                <a:custGeom>
                  <a:avLst/>
                  <a:gdLst>
                    <a:gd name="csX0" fmla="*/ -15 w 152555"/>
                    <a:gd name="csY0" fmla="*/ 0 h 121020"/>
                    <a:gd name="csX1" fmla="*/ 152541 w 152555"/>
                    <a:gd name="csY1" fmla="*/ 121020 h 121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52555" h="121020">
                      <a:moveTo>
                        <a:pt x="-15" y="0"/>
                      </a:moveTo>
                      <a:lnTo>
                        <a:pt x="152541" y="12102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  <p:sp>
              <p:nvSpPr>
                <p:cNvPr id="12" name="Forma libre: forma 11">
                  <a:extLst>
                    <a:ext uri="{FF2B5EF4-FFF2-40B4-BE49-F238E27FC236}">
                      <a16:creationId xmlns:a16="http://schemas.microsoft.com/office/drawing/2014/main" id="{3F07136B-43C8-F457-5520-ED065BDBE55A}"/>
                    </a:ext>
                  </a:extLst>
                </p:cNvPr>
                <p:cNvSpPr/>
                <p:nvPr/>
              </p:nvSpPr>
              <p:spPr>
                <a:xfrm>
                  <a:off x="5949529" y="3351956"/>
                  <a:ext cx="147877" cy="124690"/>
                </a:xfrm>
                <a:custGeom>
                  <a:avLst/>
                  <a:gdLst>
                    <a:gd name="csX0" fmla="*/ -15 w 147877"/>
                    <a:gd name="csY0" fmla="*/ 124691 h 124690"/>
                    <a:gd name="csX1" fmla="*/ 147862 w 147877"/>
                    <a:gd name="csY1" fmla="*/ 0 h 1246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47877" h="124690">
                      <a:moveTo>
                        <a:pt x="-15" y="124691"/>
                      </a:moveTo>
                      <a:lnTo>
                        <a:pt x="147862" y="0"/>
                      </a:lnTo>
                    </a:path>
                  </a:pathLst>
                </a:custGeom>
                <a:noFill/>
                <a:ln w="38100" cap="rnd">
                  <a:solidFill>
                    <a:srgbClr val="1A478B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s-CO"/>
                </a:p>
              </p:txBody>
            </p:sp>
          </p:grpSp>
        </p:grpSp>
      </p:grp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3457C36-FBE8-5E2F-0BC1-AAF4E0C23CE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77EB116-9008-8F93-C6B7-141CFF70F564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D0CAE7A-ABFA-D1EE-3580-107159CD44C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BB63DA68-574D-5EBD-9E88-24E430411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527" y="3435239"/>
            <a:ext cx="2198635" cy="2397025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C007D2D8-4663-4770-64A1-2350E34C0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35" y="3426695"/>
            <a:ext cx="2037204" cy="2414112"/>
          </a:xfrm>
          <a:prstGeom prst="rect">
            <a:avLst/>
          </a:prstGeom>
        </p:spPr>
      </p:pic>
      <p:sp>
        <p:nvSpPr>
          <p:cNvPr id="30" name="Título 1">
            <a:extLst>
              <a:ext uri="{FF2B5EF4-FFF2-40B4-BE49-F238E27FC236}">
                <a16:creationId xmlns:a16="http://schemas.microsoft.com/office/drawing/2014/main" id="{8653DD12-4B21-F11E-EF26-316158B93A13}"/>
              </a:ext>
            </a:extLst>
          </p:cNvPr>
          <p:cNvSpPr txBox="1">
            <a:spLocks/>
          </p:cNvSpPr>
          <p:nvPr/>
        </p:nvSpPr>
        <p:spPr>
          <a:xfrm>
            <a:off x="6260108" y="2392932"/>
            <a:ext cx="4131269" cy="6021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FORMATOS</a:t>
            </a:r>
            <a:endParaRPr lang="es-CO" sz="36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3042DD46-602D-8458-C44F-B699A51978B9}"/>
              </a:ext>
            </a:extLst>
          </p:cNvPr>
          <p:cNvSpPr txBox="1">
            <a:spLocks/>
          </p:cNvSpPr>
          <p:nvPr/>
        </p:nvSpPr>
        <p:spPr>
          <a:xfrm>
            <a:off x="5793161" y="2457534"/>
            <a:ext cx="5198698" cy="14403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Un formato para cada objetivo, infinitas formas de impactar.</a:t>
            </a:r>
            <a:endParaRPr lang="es-PE" sz="120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4EDE78C-4F01-4652-B97A-E042F08CBBE2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565238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3C348-DD57-9BDD-501A-19E0AA0AA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>
            <a:extLst>
              <a:ext uri="{FF2B5EF4-FFF2-40B4-BE49-F238E27FC236}">
                <a16:creationId xmlns:a16="http://schemas.microsoft.com/office/drawing/2014/main" id="{950DE9AF-F939-543A-43A5-32119208EBAE}"/>
              </a:ext>
            </a:extLst>
          </p:cNvPr>
          <p:cNvGrpSpPr/>
          <p:nvPr/>
        </p:nvGrpSpPr>
        <p:grpSpPr>
          <a:xfrm>
            <a:off x="983432" y="2824221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B69F5FAB-D436-9756-5947-32D296DA1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6429E362-5DFE-652B-B780-320F413FD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6466EA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1B35BDCF-9EC5-0726-CCEA-7EC78D306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40">
            <a:extLst>
              <a:ext uri="{FF2B5EF4-FFF2-40B4-BE49-F238E27FC236}">
                <a16:creationId xmlns:a16="http://schemas.microsoft.com/office/drawing/2014/main" id="{14829C42-E623-6A33-C0E6-B90BE35A6392}"/>
              </a:ext>
            </a:extLst>
          </p:cNvPr>
          <p:cNvGrpSpPr/>
          <p:nvPr/>
        </p:nvGrpSpPr>
        <p:grpSpPr>
          <a:xfrm>
            <a:off x="4679889" y="7899515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426D04E0-534F-9F0C-A7DA-FF00D7EE6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0A947DE-5FF1-BA11-4D71-A40D3AB06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468AE8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836C197F-7F94-83CE-340F-C058A4EF9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 56">
            <a:extLst>
              <a:ext uri="{FF2B5EF4-FFF2-40B4-BE49-F238E27FC236}">
                <a16:creationId xmlns:a16="http://schemas.microsoft.com/office/drawing/2014/main" id="{8A02C065-8776-5604-E526-849C11C7AA4B}"/>
              </a:ext>
            </a:extLst>
          </p:cNvPr>
          <p:cNvGrpSpPr/>
          <p:nvPr/>
        </p:nvGrpSpPr>
        <p:grpSpPr>
          <a:xfrm>
            <a:off x="8295827" y="7914012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FC033989-52A1-DDCB-3015-11F94C39C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2FDC8CA0-F665-E68B-A65E-2CC32C35F6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401BE1AC-66F0-862C-ECDB-A9DB1440D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74B74A50-8F77-1929-3740-97E619242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8731798-BC39-77B0-E243-C43EA8A3C5B7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6AEDE61-35F9-6C5B-4124-BC4813D58434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B0A02B1-D36A-284B-7EED-CBB43C0CACD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2D26C7C3-A94A-479D-0FBB-FA04F6720E33}"/>
              </a:ext>
            </a:extLst>
          </p:cNvPr>
          <p:cNvSpPr txBox="1">
            <a:spLocks/>
          </p:cNvSpPr>
          <p:nvPr/>
        </p:nvSpPr>
        <p:spPr>
          <a:xfrm>
            <a:off x="983432" y="4084008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Transformamos datos y señales digitales de (RS y Google)  en </a:t>
            </a:r>
            <a:r>
              <a:rPr lang="es-MX" sz="1050" b="1" dirty="0" err="1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insights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accionables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mediante IA, entendiendo qué hacen, por qué lo hacen y qué harán las audiencias para tomar decisiones más precisas.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Identificar patrones de comportamiento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Predecir decisiones de consumidores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mejores decisiones estratégicas.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Personalizar publicidad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Comprender clientes.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AA6BBF1-7B19-6EC9-53BC-9E5A2AEC28DD}"/>
              </a:ext>
            </a:extLst>
          </p:cNvPr>
          <p:cNvSpPr txBox="1">
            <a:spLocks/>
          </p:cNvSpPr>
          <p:nvPr/>
        </p:nvSpPr>
        <p:spPr>
          <a:xfrm>
            <a:off x="4583830" y="9067553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Es una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plataforma global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de datos que recopila, organiza y presenta información estadística de múltiples industrias y países.</a:t>
            </a: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Analizar tendencias de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comportamiento del consumidor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Obtener datos para presentaciones o estrategias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Validar información con fuentes confiables </a:t>
            </a:r>
          </a:p>
        </p:txBody>
      </p:sp>
      <p:sp>
        <p:nvSpPr>
          <p:cNvPr id="22" name="Freeform 31">
            <a:extLst>
              <a:ext uri="{FF2B5EF4-FFF2-40B4-BE49-F238E27FC236}">
                <a16:creationId xmlns:a16="http://schemas.microsoft.com/office/drawing/2014/main" id="{E50E8C27-5D96-6176-0D2E-5DB92D797755}"/>
              </a:ext>
            </a:extLst>
          </p:cNvPr>
          <p:cNvSpPr/>
          <p:nvPr/>
        </p:nvSpPr>
        <p:spPr>
          <a:xfrm>
            <a:off x="5480451" y="8366110"/>
            <a:ext cx="1231093" cy="167679"/>
          </a:xfrm>
          <a:custGeom>
            <a:avLst/>
            <a:gdLst/>
            <a:ahLst/>
            <a:cxnLst/>
            <a:rect l="l" t="t" r="r" b="b"/>
            <a:pathLst>
              <a:path w="2094865" h="431800">
                <a:moveTo>
                  <a:pt x="0" y="0"/>
                </a:moveTo>
                <a:lnTo>
                  <a:pt x="2094865" y="0"/>
                </a:lnTo>
                <a:lnTo>
                  <a:pt x="2094865" y="431800"/>
                </a:lnTo>
                <a:lnTo>
                  <a:pt x="0" y="431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2"/>
            </a:stretch>
          </a:blipFill>
        </p:spPr>
        <p:txBody>
          <a:bodyPr/>
          <a:lstStyle/>
          <a:p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33F3036-9EE6-C5DD-5A41-66CB9BB916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197" b="41331"/>
          <a:stretch>
            <a:fillRect/>
          </a:stretch>
        </p:blipFill>
        <p:spPr>
          <a:xfrm>
            <a:off x="8762569" y="8301213"/>
            <a:ext cx="1898729" cy="312766"/>
          </a:xfrm>
          <a:prstGeom prst="rect">
            <a:avLst/>
          </a:prstGeom>
        </p:spPr>
      </p:pic>
      <p:sp>
        <p:nvSpPr>
          <p:cNvPr id="40" name="Título 1">
            <a:extLst>
              <a:ext uri="{FF2B5EF4-FFF2-40B4-BE49-F238E27FC236}">
                <a16:creationId xmlns:a16="http://schemas.microsoft.com/office/drawing/2014/main" id="{5D71D49F-6D9F-EEE2-06E1-C17C99872C3C}"/>
              </a:ext>
            </a:extLst>
          </p:cNvPr>
          <p:cNvSpPr txBox="1">
            <a:spLocks/>
          </p:cNvSpPr>
          <p:nvPr/>
        </p:nvSpPr>
        <p:spPr>
          <a:xfrm>
            <a:off x="8199766" y="9063145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Herramienta de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investigación de mercado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enfocada principalmente en el mundo digital: marketing, publicidad, medios, tecnología y comportamiento del consumidor.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Planificar inversiones en medios digitales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hacia dónde va el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decisiones basadas en tendencias y proyecciones </a:t>
            </a:r>
          </a:p>
        </p:txBody>
      </p:sp>
      <p:sp>
        <p:nvSpPr>
          <p:cNvPr id="41" name="Título 1">
            <a:extLst>
              <a:ext uri="{FF2B5EF4-FFF2-40B4-BE49-F238E27FC236}">
                <a16:creationId xmlns:a16="http://schemas.microsoft.com/office/drawing/2014/main" id="{EB2F4D45-D3E0-7564-B5F0-AEF41C077080}"/>
              </a:ext>
            </a:extLst>
          </p:cNvPr>
          <p:cNvSpPr txBox="1">
            <a:spLocks/>
          </p:cNvSpPr>
          <p:nvPr/>
        </p:nvSpPr>
        <p:spPr>
          <a:xfrm>
            <a:off x="1559494" y="1251876"/>
            <a:ext cx="9073008" cy="1250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CONVIERTE DATOS EN DECISIONES ESTRATÉGICAS QUE IMPACTAN DIRECTAMENTE EN TUS RESULTADOS</a:t>
            </a:r>
            <a:endParaRPr lang="es-PE" sz="24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CC6CB89-26FB-EE82-1E49-1F9DB5ED2B1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BFD4908-0312-7487-3FD5-857F79CFF0C9}"/>
              </a:ext>
            </a:extLst>
          </p:cNvPr>
          <p:cNvSpPr txBox="1"/>
          <p:nvPr/>
        </p:nvSpPr>
        <p:spPr>
          <a:xfrm>
            <a:off x="1063958" y="3136586"/>
            <a:ext cx="2685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4178181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F3B5A-A0DB-F8E7-5BBC-6BC28AC4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>
            <a:extLst>
              <a:ext uri="{FF2B5EF4-FFF2-40B4-BE49-F238E27FC236}">
                <a16:creationId xmlns:a16="http://schemas.microsoft.com/office/drawing/2014/main" id="{B5F7FA71-6E7E-F470-9279-D403C09C1D7A}"/>
              </a:ext>
            </a:extLst>
          </p:cNvPr>
          <p:cNvGrpSpPr/>
          <p:nvPr/>
        </p:nvGrpSpPr>
        <p:grpSpPr>
          <a:xfrm>
            <a:off x="983432" y="2824221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A2F05B39-889A-C02D-F4B5-507C2330A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3D55B9BC-9560-467C-98B7-F5A1F1CEE6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6466EA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630A339B-E852-8FAE-092F-02F453D846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40">
            <a:extLst>
              <a:ext uri="{FF2B5EF4-FFF2-40B4-BE49-F238E27FC236}">
                <a16:creationId xmlns:a16="http://schemas.microsoft.com/office/drawing/2014/main" id="{D25D9387-6E7A-CFA3-38D0-35414FED1437}"/>
              </a:ext>
            </a:extLst>
          </p:cNvPr>
          <p:cNvGrpSpPr/>
          <p:nvPr/>
        </p:nvGrpSpPr>
        <p:grpSpPr>
          <a:xfrm>
            <a:off x="4679889" y="2816402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A62DB3E2-0200-4DC2-C9B2-2F56157B8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0E7BFC7B-50C4-E4DA-FE4D-00FD1BEA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468AE8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6A9CCC29-1CFD-3D61-044F-98F03C9B2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 56">
            <a:extLst>
              <a:ext uri="{FF2B5EF4-FFF2-40B4-BE49-F238E27FC236}">
                <a16:creationId xmlns:a16="http://schemas.microsoft.com/office/drawing/2014/main" id="{F939A0E6-96B9-3147-CB6C-D7C4EA7DC2D9}"/>
              </a:ext>
            </a:extLst>
          </p:cNvPr>
          <p:cNvGrpSpPr/>
          <p:nvPr/>
        </p:nvGrpSpPr>
        <p:grpSpPr>
          <a:xfrm>
            <a:off x="8295827" y="7805414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CE30783C-CAA9-7AD4-20BA-D224729C7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227ED758-72E2-9C67-6782-B26EBE7A20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323FA605-F8BE-9959-4621-B657C6301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D610B727-6CB0-8B67-115E-0212AFD9E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47D7BED-AE3F-80BB-611F-E9390C30F47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CDD0163-8A24-06B5-0502-EED8032016D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6FC8220-1465-A74B-182A-7ABF1714EA57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DCACECDB-9E60-39C6-888A-DDB1B79053EE}"/>
              </a:ext>
            </a:extLst>
          </p:cNvPr>
          <p:cNvSpPr txBox="1">
            <a:spLocks/>
          </p:cNvSpPr>
          <p:nvPr/>
        </p:nvSpPr>
        <p:spPr>
          <a:xfrm>
            <a:off x="983432" y="4084008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Transformamos datos y señales digitales de (RS y Google)  en </a:t>
            </a:r>
            <a:r>
              <a:rPr lang="es-MX" sz="1050" b="1" dirty="0" err="1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insights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accionables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mediante IA, entendiendo qué hacen, por qué lo hacen y qué harán las audiencias para tomar decisiones más precisas.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Identificar patrones de comportamiento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Predecir decisiones de consumidores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mejores decisiones estratégicas.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Personalizar publicidad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Comprender clientes.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87FAFC6-F41B-509A-C155-99A7F158C018}"/>
              </a:ext>
            </a:extLst>
          </p:cNvPr>
          <p:cNvSpPr txBox="1">
            <a:spLocks/>
          </p:cNvSpPr>
          <p:nvPr/>
        </p:nvSpPr>
        <p:spPr>
          <a:xfrm>
            <a:off x="4583830" y="3984440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Es una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plataforma global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de datos que recopila, organiza y presenta información estadística de múltiples industrias y países.</a:t>
            </a: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Analizar tendencias de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comportamiento del consumidor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Obtener datos para presentaciones o estrategias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Validar información con fuentes confiables </a:t>
            </a:r>
          </a:p>
        </p:txBody>
      </p:sp>
      <p:sp>
        <p:nvSpPr>
          <p:cNvPr id="22" name="Freeform 31">
            <a:extLst>
              <a:ext uri="{FF2B5EF4-FFF2-40B4-BE49-F238E27FC236}">
                <a16:creationId xmlns:a16="http://schemas.microsoft.com/office/drawing/2014/main" id="{92B7215F-9466-3346-7504-7BCE2CC36AF5}"/>
              </a:ext>
            </a:extLst>
          </p:cNvPr>
          <p:cNvSpPr/>
          <p:nvPr/>
        </p:nvSpPr>
        <p:spPr>
          <a:xfrm>
            <a:off x="5480451" y="3282997"/>
            <a:ext cx="1231093" cy="167679"/>
          </a:xfrm>
          <a:custGeom>
            <a:avLst/>
            <a:gdLst/>
            <a:ahLst/>
            <a:cxnLst/>
            <a:rect l="l" t="t" r="r" b="b"/>
            <a:pathLst>
              <a:path w="2094865" h="431800">
                <a:moveTo>
                  <a:pt x="0" y="0"/>
                </a:moveTo>
                <a:lnTo>
                  <a:pt x="2094865" y="0"/>
                </a:lnTo>
                <a:lnTo>
                  <a:pt x="2094865" y="431800"/>
                </a:lnTo>
                <a:lnTo>
                  <a:pt x="0" y="431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2"/>
            </a:stretch>
          </a:blipFill>
        </p:spPr>
        <p:txBody>
          <a:bodyPr/>
          <a:lstStyle/>
          <a:p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2E0C0315-E624-573B-2502-AF706C7857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197" b="41331"/>
          <a:stretch>
            <a:fillRect/>
          </a:stretch>
        </p:blipFill>
        <p:spPr>
          <a:xfrm>
            <a:off x="8762569" y="8192615"/>
            <a:ext cx="1898729" cy="312766"/>
          </a:xfrm>
          <a:prstGeom prst="rect">
            <a:avLst/>
          </a:prstGeom>
        </p:spPr>
      </p:pic>
      <p:sp>
        <p:nvSpPr>
          <p:cNvPr id="40" name="Título 1">
            <a:extLst>
              <a:ext uri="{FF2B5EF4-FFF2-40B4-BE49-F238E27FC236}">
                <a16:creationId xmlns:a16="http://schemas.microsoft.com/office/drawing/2014/main" id="{CFC75636-90BE-B33B-CCDA-1C4C82B34CF4}"/>
              </a:ext>
            </a:extLst>
          </p:cNvPr>
          <p:cNvSpPr txBox="1">
            <a:spLocks/>
          </p:cNvSpPr>
          <p:nvPr/>
        </p:nvSpPr>
        <p:spPr>
          <a:xfrm>
            <a:off x="8199766" y="8954547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Herramienta de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investigación de mercado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enfocada principalmente en el mundo digital: marketing, publicidad, medios, tecnología y comportamiento del consumidor.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Planificar inversiones en medios digitales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hacia dónde va el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decisiones basadas en tendencias y proyecciones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E1F04D3-B34D-3F67-1337-F9EA62B479AA}"/>
              </a:ext>
            </a:extLst>
          </p:cNvPr>
          <p:cNvSpPr txBox="1">
            <a:spLocks/>
          </p:cNvSpPr>
          <p:nvPr/>
        </p:nvSpPr>
        <p:spPr>
          <a:xfrm>
            <a:off x="1559494" y="1251876"/>
            <a:ext cx="9073008" cy="1250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CONVIERTE DATOS EN DECISIONES ESTRATÉGICAS QUE IMPACTAN DIRECTAMENTE EN TUS RESULTADOS</a:t>
            </a:r>
            <a:endParaRPr lang="es-PE" sz="24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3213E7-3714-D9B6-DDA6-7929252F073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7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399533-93D7-A3FD-1203-B49D31B68CEA}"/>
              </a:ext>
            </a:extLst>
          </p:cNvPr>
          <p:cNvSpPr txBox="1"/>
          <p:nvPr/>
        </p:nvSpPr>
        <p:spPr>
          <a:xfrm>
            <a:off x="1063958" y="3136586"/>
            <a:ext cx="2685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476261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F077F-3584-2F5A-7866-38811486D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">
            <a:extLst>
              <a:ext uri="{FF2B5EF4-FFF2-40B4-BE49-F238E27FC236}">
                <a16:creationId xmlns:a16="http://schemas.microsoft.com/office/drawing/2014/main" id="{C7870447-B369-590E-CB24-6C81B7BF6F4C}"/>
              </a:ext>
            </a:extLst>
          </p:cNvPr>
          <p:cNvGrpSpPr/>
          <p:nvPr/>
        </p:nvGrpSpPr>
        <p:grpSpPr>
          <a:xfrm>
            <a:off x="983432" y="2824221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F25CE67C-80E6-5ABC-6E36-5EDD2A506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8CFF89A2-C381-577A-80A2-91422EAEB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6466EA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Freeform 13">
              <a:extLst>
                <a:ext uri="{FF2B5EF4-FFF2-40B4-BE49-F238E27FC236}">
                  <a16:creationId xmlns:a16="http://schemas.microsoft.com/office/drawing/2014/main" id="{AD0A2ED0-FE1F-91F6-8ED6-5A7188E44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3135E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2" name="Group 40">
            <a:extLst>
              <a:ext uri="{FF2B5EF4-FFF2-40B4-BE49-F238E27FC236}">
                <a16:creationId xmlns:a16="http://schemas.microsoft.com/office/drawing/2014/main" id="{A7DA15CB-AE56-1FB0-3171-833970534ED3}"/>
              </a:ext>
            </a:extLst>
          </p:cNvPr>
          <p:cNvGrpSpPr/>
          <p:nvPr/>
        </p:nvGrpSpPr>
        <p:grpSpPr>
          <a:xfrm>
            <a:off x="4679889" y="2816402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F14F3FB9-FF56-C7CC-4DDF-84F0D0AD5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FA4F9670-2431-D5FC-3FC0-156A8F65CB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rgbClr val="468AE8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B940531A-6E25-1173-8367-5EDB15276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rgbClr val="1B6DDB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Group 56">
            <a:extLst>
              <a:ext uri="{FF2B5EF4-FFF2-40B4-BE49-F238E27FC236}">
                <a16:creationId xmlns:a16="http://schemas.microsoft.com/office/drawing/2014/main" id="{AD0DF630-8596-2B56-C349-9C845BBF0A85}"/>
              </a:ext>
            </a:extLst>
          </p:cNvPr>
          <p:cNvGrpSpPr/>
          <p:nvPr/>
        </p:nvGrpSpPr>
        <p:grpSpPr>
          <a:xfrm>
            <a:off x="8295827" y="2830899"/>
            <a:ext cx="2832215" cy="1174165"/>
            <a:chOff x="3433260" y="1508627"/>
            <a:chExt cx="2237290" cy="117347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3611AC6-FCA6-3FD7-3BE7-C3D49D274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508627"/>
              <a:ext cx="2237290" cy="743372"/>
            </a:xfrm>
            <a:custGeom>
              <a:avLst/>
              <a:gdLst>
                <a:gd name="T0" fmla="*/ 985 w 985"/>
                <a:gd name="T1" fmla="*/ 265 h 449"/>
                <a:gd name="T2" fmla="*/ 492 w 985"/>
                <a:gd name="T3" fmla="*/ 0 h 449"/>
                <a:gd name="T4" fmla="*/ 0 w 985"/>
                <a:gd name="T5" fmla="*/ 265 h 449"/>
                <a:gd name="T6" fmla="*/ 0 w 985"/>
                <a:gd name="T7" fmla="*/ 449 h 449"/>
                <a:gd name="T8" fmla="*/ 492 w 985"/>
                <a:gd name="T9" fmla="*/ 183 h 449"/>
                <a:gd name="T10" fmla="*/ 985 w 985"/>
                <a:gd name="T11" fmla="*/ 449 h 449"/>
                <a:gd name="T12" fmla="*/ 985 w 985"/>
                <a:gd name="T13" fmla="*/ 26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265"/>
                  </a:moveTo>
                  <a:cubicBezTo>
                    <a:pt x="985" y="119"/>
                    <a:pt x="764" y="0"/>
                    <a:pt x="492" y="0"/>
                  </a:cubicBezTo>
                  <a:cubicBezTo>
                    <a:pt x="220" y="0"/>
                    <a:pt x="0" y="119"/>
                    <a:pt x="0" y="265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302"/>
                    <a:pt x="220" y="183"/>
                    <a:pt x="492" y="183"/>
                  </a:cubicBezTo>
                  <a:cubicBezTo>
                    <a:pt x="764" y="183"/>
                    <a:pt x="985" y="302"/>
                    <a:pt x="985" y="449"/>
                  </a:cubicBezTo>
                  <a:lnTo>
                    <a:pt x="985" y="2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Freeform 12">
              <a:extLst>
                <a:ext uri="{FF2B5EF4-FFF2-40B4-BE49-F238E27FC236}">
                  <a16:creationId xmlns:a16="http://schemas.microsoft.com/office/drawing/2014/main" id="{769C7F30-D1A4-3A1B-1ECD-CF54E381BD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260" y="1508627"/>
              <a:ext cx="2237290" cy="878760"/>
            </a:xfrm>
            <a:custGeom>
              <a:avLst/>
              <a:gdLst>
                <a:gd name="T0" fmla="*/ 492 w 985"/>
                <a:gd name="T1" fmla="*/ 60 h 531"/>
                <a:gd name="T2" fmla="*/ 925 w 985"/>
                <a:gd name="T3" fmla="*/ 265 h 531"/>
                <a:gd name="T4" fmla="*/ 492 w 985"/>
                <a:gd name="T5" fmla="*/ 471 h 531"/>
                <a:gd name="T6" fmla="*/ 60 w 985"/>
                <a:gd name="T7" fmla="*/ 265 h 531"/>
                <a:gd name="T8" fmla="*/ 492 w 985"/>
                <a:gd name="T9" fmla="*/ 60 h 531"/>
                <a:gd name="T10" fmla="*/ 492 w 985"/>
                <a:gd name="T11" fmla="*/ 0 h 531"/>
                <a:gd name="T12" fmla="*/ 0 w 985"/>
                <a:gd name="T13" fmla="*/ 265 h 531"/>
                <a:gd name="T14" fmla="*/ 492 w 985"/>
                <a:gd name="T15" fmla="*/ 531 h 531"/>
                <a:gd name="T16" fmla="*/ 985 w 985"/>
                <a:gd name="T17" fmla="*/ 265 h 531"/>
                <a:gd name="T18" fmla="*/ 492 w 985"/>
                <a:gd name="T19" fmla="*/ 0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85" h="531">
                  <a:moveTo>
                    <a:pt x="492" y="60"/>
                  </a:moveTo>
                  <a:cubicBezTo>
                    <a:pt x="747" y="60"/>
                    <a:pt x="925" y="168"/>
                    <a:pt x="925" y="265"/>
                  </a:cubicBezTo>
                  <a:cubicBezTo>
                    <a:pt x="925" y="362"/>
                    <a:pt x="747" y="471"/>
                    <a:pt x="492" y="471"/>
                  </a:cubicBezTo>
                  <a:cubicBezTo>
                    <a:pt x="237" y="471"/>
                    <a:pt x="60" y="362"/>
                    <a:pt x="60" y="265"/>
                  </a:cubicBezTo>
                  <a:cubicBezTo>
                    <a:pt x="60" y="168"/>
                    <a:pt x="237" y="60"/>
                    <a:pt x="492" y="60"/>
                  </a:cubicBezTo>
                  <a:moveTo>
                    <a:pt x="492" y="0"/>
                  </a:moveTo>
                  <a:cubicBezTo>
                    <a:pt x="220" y="0"/>
                    <a:pt x="0" y="119"/>
                    <a:pt x="0" y="265"/>
                  </a:cubicBezTo>
                  <a:cubicBezTo>
                    <a:pt x="0" y="412"/>
                    <a:pt x="220" y="531"/>
                    <a:pt x="492" y="531"/>
                  </a:cubicBezTo>
                  <a:cubicBezTo>
                    <a:pt x="764" y="531"/>
                    <a:pt x="985" y="412"/>
                    <a:pt x="985" y="265"/>
                  </a:cubicBezTo>
                  <a:cubicBezTo>
                    <a:pt x="985" y="119"/>
                    <a:pt x="764" y="0"/>
                    <a:pt x="492" y="0"/>
                  </a:cubicBez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121904" tIns="60952" rIns="121904" bIns="60952" numCol="1" anchor="t" anchorCtr="0" compatLnSpc="1">
              <a:prstTxWarp prst="textNoShape">
                <a:avLst/>
              </a:prstTxWarp>
            </a:bodyPr>
            <a:lstStyle/>
            <a:p>
              <a:pPr defTabSz="1218971"/>
              <a:endParaRPr lang="ko-KR" altLang="en-US" sz="2400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Freeform 13">
              <a:extLst>
                <a:ext uri="{FF2B5EF4-FFF2-40B4-BE49-F238E27FC236}">
                  <a16:creationId xmlns:a16="http://schemas.microsoft.com/office/drawing/2014/main" id="{E1B48086-2BF4-DD06-7CE0-D6B71924E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3260" y="1939566"/>
              <a:ext cx="2237290" cy="742531"/>
            </a:xfrm>
            <a:custGeom>
              <a:avLst/>
              <a:gdLst>
                <a:gd name="T0" fmla="*/ 985 w 985"/>
                <a:gd name="T1" fmla="*/ 184 h 449"/>
                <a:gd name="T2" fmla="*/ 492 w 985"/>
                <a:gd name="T3" fmla="*/ 449 h 449"/>
                <a:gd name="T4" fmla="*/ 0 w 985"/>
                <a:gd name="T5" fmla="*/ 184 h 449"/>
                <a:gd name="T6" fmla="*/ 0 w 985"/>
                <a:gd name="T7" fmla="*/ 0 h 449"/>
                <a:gd name="T8" fmla="*/ 492 w 985"/>
                <a:gd name="T9" fmla="*/ 266 h 449"/>
                <a:gd name="T10" fmla="*/ 985 w 985"/>
                <a:gd name="T11" fmla="*/ 0 h 449"/>
                <a:gd name="T12" fmla="*/ 985 w 985"/>
                <a:gd name="T13" fmla="*/ 184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5" h="449">
                  <a:moveTo>
                    <a:pt x="985" y="184"/>
                  </a:moveTo>
                  <a:cubicBezTo>
                    <a:pt x="985" y="330"/>
                    <a:pt x="764" y="449"/>
                    <a:pt x="492" y="449"/>
                  </a:cubicBezTo>
                  <a:cubicBezTo>
                    <a:pt x="220" y="449"/>
                    <a:pt x="0" y="330"/>
                    <a:pt x="0" y="18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7"/>
                    <a:pt x="220" y="266"/>
                    <a:pt x="492" y="266"/>
                  </a:cubicBezTo>
                  <a:cubicBezTo>
                    <a:pt x="764" y="266"/>
                    <a:pt x="985" y="147"/>
                    <a:pt x="985" y="0"/>
                  </a:cubicBezTo>
                  <a:lnTo>
                    <a:pt x="985" y="18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 defTabSz="1218971">
                <a:spcAft>
                  <a:spcPts val="300"/>
                </a:spcAft>
              </a:pPr>
              <a:endParaRPr lang="en-US" altLang="ko-KR" sz="1200" b="1" dirty="0">
                <a:gradFill>
                  <a:gsLst>
                    <a:gs pos="0">
                      <a:srgbClr val="5F5CA3">
                        <a:alpha val="50000"/>
                      </a:srgbClr>
                    </a:gs>
                    <a:gs pos="100000">
                      <a:srgbClr val="5F5CA3">
                        <a:alpha val="50000"/>
                      </a:srgbClr>
                    </a:gs>
                  </a:gsLst>
                  <a:lin ang="5400000" scaled="0"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A68537CB-699D-CEEB-9315-71DEB55330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125930-6DF7-6399-51BC-D9408692AA9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ED54380-DD77-E9F8-C600-CFE997C6C2A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CC4FC08-53E7-1FCA-2D76-0DE6F1454D7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D4254738-9235-C87C-EF41-AEAD0CFE073A}"/>
              </a:ext>
            </a:extLst>
          </p:cNvPr>
          <p:cNvSpPr txBox="1">
            <a:spLocks/>
          </p:cNvSpPr>
          <p:nvPr/>
        </p:nvSpPr>
        <p:spPr>
          <a:xfrm>
            <a:off x="1559494" y="1251876"/>
            <a:ext cx="9073008" cy="12501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CONVIERTE DATOS EN DECISIONES ESTRATÉGICAS QUE IMPACTAN DIRECTAMENTE EN TUS RESULTADOS</a:t>
            </a:r>
            <a:endParaRPr lang="es-PE" sz="24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0468C3AA-A485-3230-8C9F-BAD8EA5658FB}"/>
              </a:ext>
            </a:extLst>
          </p:cNvPr>
          <p:cNvSpPr txBox="1">
            <a:spLocks/>
          </p:cNvSpPr>
          <p:nvPr/>
        </p:nvSpPr>
        <p:spPr>
          <a:xfrm>
            <a:off x="983432" y="4084008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Transformamos datos y señales digitales de (RS y Google)  en </a:t>
            </a:r>
            <a:r>
              <a:rPr lang="es-MX" sz="1050" b="1" dirty="0" err="1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insights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accionables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mediante IA, entendiendo qué hacen, por qué lo hacen y qué harán las audiencias para tomar decisiones más precisas.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Identificar patrones de comportamiento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Predecir decisiones de consumidores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mejores decisiones estratégicas.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Personalizar publicidad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Comprender clientes.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BBAF8573-2A98-3BCB-CF8C-315A2B332997}"/>
              </a:ext>
            </a:extLst>
          </p:cNvPr>
          <p:cNvSpPr txBox="1">
            <a:spLocks/>
          </p:cNvSpPr>
          <p:nvPr/>
        </p:nvSpPr>
        <p:spPr>
          <a:xfrm>
            <a:off x="4583830" y="3984440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Es una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plataforma global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de datos que recopila, organiza y presenta información estadística de múltiples industrias y países.</a:t>
            </a: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algn="just"/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Analizar tendencias de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comportamiento del consumidor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Obtener datos para presentaciones o estrategias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Validar información con fuentes confiables </a:t>
            </a:r>
          </a:p>
        </p:txBody>
      </p:sp>
      <p:sp>
        <p:nvSpPr>
          <p:cNvPr id="22" name="Freeform 31">
            <a:extLst>
              <a:ext uri="{FF2B5EF4-FFF2-40B4-BE49-F238E27FC236}">
                <a16:creationId xmlns:a16="http://schemas.microsoft.com/office/drawing/2014/main" id="{734E8A78-EE04-1F99-8811-7AD3F5916BA2}"/>
              </a:ext>
            </a:extLst>
          </p:cNvPr>
          <p:cNvSpPr/>
          <p:nvPr/>
        </p:nvSpPr>
        <p:spPr>
          <a:xfrm>
            <a:off x="5480451" y="3282997"/>
            <a:ext cx="1231093" cy="167679"/>
          </a:xfrm>
          <a:custGeom>
            <a:avLst/>
            <a:gdLst/>
            <a:ahLst/>
            <a:cxnLst/>
            <a:rect l="l" t="t" r="r" b="b"/>
            <a:pathLst>
              <a:path w="2094865" h="431800">
                <a:moveTo>
                  <a:pt x="0" y="0"/>
                </a:moveTo>
                <a:lnTo>
                  <a:pt x="2094865" y="0"/>
                </a:lnTo>
                <a:lnTo>
                  <a:pt x="2094865" y="431800"/>
                </a:lnTo>
                <a:lnTo>
                  <a:pt x="0" y="431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2"/>
            </a:stretch>
          </a:blipFill>
        </p:spPr>
        <p:txBody>
          <a:bodyPr/>
          <a:lstStyle/>
          <a:p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CA9B704-3BB8-4F9D-1944-91B321A581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2197" b="41331"/>
          <a:stretch>
            <a:fillRect/>
          </a:stretch>
        </p:blipFill>
        <p:spPr>
          <a:xfrm>
            <a:off x="8762569" y="3218100"/>
            <a:ext cx="1898729" cy="312766"/>
          </a:xfrm>
          <a:prstGeom prst="rect">
            <a:avLst/>
          </a:prstGeom>
        </p:spPr>
      </p:pic>
      <p:sp>
        <p:nvSpPr>
          <p:cNvPr id="40" name="Título 1">
            <a:extLst>
              <a:ext uri="{FF2B5EF4-FFF2-40B4-BE49-F238E27FC236}">
                <a16:creationId xmlns:a16="http://schemas.microsoft.com/office/drawing/2014/main" id="{907F41A5-8E69-1631-B5DA-F3AE07F37ECC}"/>
              </a:ext>
            </a:extLst>
          </p:cNvPr>
          <p:cNvSpPr txBox="1">
            <a:spLocks/>
          </p:cNvSpPr>
          <p:nvPr/>
        </p:nvSpPr>
        <p:spPr>
          <a:xfrm>
            <a:off x="8199766" y="3980032"/>
            <a:ext cx="3024336" cy="2117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Herramienta de </a:t>
            </a:r>
            <a:r>
              <a:rPr lang="es-MX" sz="1050" b="1" dirty="0">
                <a:solidFill>
                  <a:srgbClr val="1A478B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investigación de mercado 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enfocada principalmente en el mundo digital: marketing, publicidad, medios, tecnología y comportamiento del consumidor.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MX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Planificar inversiones en medios digitales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Entender hacia dónde va el mercado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decisiones basadas en tendencias y proyecciones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4BF7170-F56E-28B1-5B7F-C3896C4D1F7D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8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A1A50B-6671-201D-0DE8-2C6B955E8DE0}"/>
              </a:ext>
            </a:extLst>
          </p:cNvPr>
          <p:cNvSpPr txBox="1"/>
          <p:nvPr/>
        </p:nvSpPr>
        <p:spPr>
          <a:xfrm>
            <a:off x="1063958" y="3136586"/>
            <a:ext cx="26852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Audiencia</a:t>
            </a:r>
          </a:p>
        </p:txBody>
      </p:sp>
    </p:spTree>
    <p:extLst>
      <p:ext uri="{BB962C8B-B14F-4D97-AF65-F5344CB8AC3E}">
        <p14:creationId xmlns:p14="http://schemas.microsoft.com/office/powerpoint/2010/main" val="104363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505AC-E5C7-216E-F82C-B169E4197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BD99503-5A0D-69E7-184D-C3B33EC0B741}"/>
              </a:ext>
            </a:extLst>
          </p:cNvPr>
          <p:cNvSpPr/>
          <p:nvPr/>
        </p:nvSpPr>
        <p:spPr>
          <a:xfrm>
            <a:off x="887560" y="2204864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AA63AAB-91ED-E4F1-86CA-69412F9889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C62C488-9FC8-735A-2629-1AB2F04DA48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9F077CB-10A6-B1EC-4212-7CF1A1032376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EDD33C2-12C3-5E5E-95C2-A16018ADA23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Tech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Agnostic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DA081FCB-0C84-0F1E-66B0-5F9D9F3C6485}"/>
              </a:ext>
            </a:extLst>
          </p:cNvPr>
          <p:cNvSpPr txBox="1">
            <a:spLocks/>
          </p:cNvSpPr>
          <p:nvPr/>
        </p:nvSpPr>
        <p:spPr>
          <a:xfrm>
            <a:off x="3899755" y="1203029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ENFOQUE TECH AGNOSTIC.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BE483EB-ADAD-281E-6DB6-1D6C7FB70CFB}"/>
              </a:ext>
            </a:extLst>
          </p:cNvPr>
          <p:cNvSpPr txBox="1">
            <a:spLocks/>
          </p:cNvSpPr>
          <p:nvPr/>
        </p:nvSpPr>
        <p:spPr>
          <a:xfrm>
            <a:off x="3496650" y="1532099"/>
            <a:ext cx="5198698" cy="468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2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Un formato para cada objetivo, infinitas formas de impactar.</a:t>
            </a:r>
            <a:endParaRPr lang="es-PE" sz="120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4" name="Rectángulo: esquinas superiores redondeadas 3">
            <a:extLst>
              <a:ext uri="{FF2B5EF4-FFF2-40B4-BE49-F238E27FC236}">
                <a16:creationId xmlns:a16="http://schemas.microsoft.com/office/drawing/2014/main" id="{4B8C715B-7712-11DD-9875-1270438A6065}"/>
              </a:ext>
            </a:extLst>
          </p:cNvPr>
          <p:cNvSpPr/>
          <p:nvPr/>
        </p:nvSpPr>
        <p:spPr>
          <a:xfrm>
            <a:off x="887560" y="2003000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: esquinas superiores redondeadas 4">
            <a:extLst>
              <a:ext uri="{FF2B5EF4-FFF2-40B4-BE49-F238E27FC236}">
                <a16:creationId xmlns:a16="http://schemas.microsoft.com/office/drawing/2014/main" id="{432D8710-ADD8-7B87-4D4F-70DBE79B31A2}"/>
              </a:ext>
            </a:extLst>
          </p:cNvPr>
          <p:cNvSpPr/>
          <p:nvPr/>
        </p:nvSpPr>
        <p:spPr>
          <a:xfrm>
            <a:off x="3035764" y="1994649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Rectángulo: esquinas superiores redondeadas 5">
            <a:extLst>
              <a:ext uri="{FF2B5EF4-FFF2-40B4-BE49-F238E27FC236}">
                <a16:creationId xmlns:a16="http://schemas.microsoft.com/office/drawing/2014/main" id="{E9121318-6571-9373-3CF0-13D23C31D04C}"/>
              </a:ext>
            </a:extLst>
          </p:cNvPr>
          <p:cNvSpPr/>
          <p:nvPr/>
        </p:nvSpPr>
        <p:spPr>
          <a:xfrm>
            <a:off x="5183968" y="2003000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Rectángulo: esquinas superiores redondeadas 6">
            <a:extLst>
              <a:ext uri="{FF2B5EF4-FFF2-40B4-BE49-F238E27FC236}">
                <a16:creationId xmlns:a16="http://schemas.microsoft.com/office/drawing/2014/main" id="{822D1AFE-D5A3-1118-F748-B4A03C7BF178}"/>
              </a:ext>
            </a:extLst>
          </p:cNvPr>
          <p:cNvSpPr/>
          <p:nvPr/>
        </p:nvSpPr>
        <p:spPr>
          <a:xfrm>
            <a:off x="7332172" y="2003000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: esquinas superiores redondeadas 7">
            <a:extLst>
              <a:ext uri="{FF2B5EF4-FFF2-40B4-BE49-F238E27FC236}">
                <a16:creationId xmlns:a16="http://schemas.microsoft.com/office/drawing/2014/main" id="{30869B3F-F189-7750-269B-542CDA249319}"/>
              </a:ext>
            </a:extLst>
          </p:cNvPr>
          <p:cNvSpPr/>
          <p:nvPr/>
        </p:nvSpPr>
        <p:spPr>
          <a:xfrm>
            <a:off x="9480376" y="2003000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1CB8B8A-A6CE-5491-BA47-00C61A67B61D}"/>
              </a:ext>
            </a:extLst>
          </p:cNvPr>
          <p:cNvSpPr/>
          <p:nvPr/>
        </p:nvSpPr>
        <p:spPr>
          <a:xfrm>
            <a:off x="3034957" y="2208684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E1E9479-AAAE-2E88-B1B0-23E0E4A0EB9B}"/>
              </a:ext>
            </a:extLst>
          </p:cNvPr>
          <p:cNvSpPr/>
          <p:nvPr/>
        </p:nvSpPr>
        <p:spPr>
          <a:xfrm>
            <a:off x="5181134" y="2215612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F03C17C-766E-1C7D-F08F-114E778F5345}"/>
              </a:ext>
            </a:extLst>
          </p:cNvPr>
          <p:cNvSpPr/>
          <p:nvPr/>
        </p:nvSpPr>
        <p:spPr>
          <a:xfrm>
            <a:off x="7332172" y="2215612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60DA38F-FE3B-2493-9218-4D59F1910CCF}"/>
              </a:ext>
            </a:extLst>
          </p:cNvPr>
          <p:cNvSpPr/>
          <p:nvPr/>
        </p:nvSpPr>
        <p:spPr>
          <a:xfrm>
            <a:off x="9480376" y="2229863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188D123-707F-6AA7-A4D2-88E76FE30C44}"/>
              </a:ext>
            </a:extLst>
          </p:cNvPr>
          <p:cNvSpPr/>
          <p:nvPr/>
        </p:nvSpPr>
        <p:spPr>
          <a:xfrm>
            <a:off x="887560" y="4053228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: esquinas superiores redondeadas 15">
            <a:extLst>
              <a:ext uri="{FF2B5EF4-FFF2-40B4-BE49-F238E27FC236}">
                <a16:creationId xmlns:a16="http://schemas.microsoft.com/office/drawing/2014/main" id="{3C5D45E5-CF2B-0C1A-70FF-042DD449AADF}"/>
              </a:ext>
            </a:extLst>
          </p:cNvPr>
          <p:cNvSpPr/>
          <p:nvPr/>
        </p:nvSpPr>
        <p:spPr>
          <a:xfrm>
            <a:off x="887560" y="3851364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superiores redondeadas 16">
            <a:extLst>
              <a:ext uri="{FF2B5EF4-FFF2-40B4-BE49-F238E27FC236}">
                <a16:creationId xmlns:a16="http://schemas.microsoft.com/office/drawing/2014/main" id="{FDD91B34-A7BE-AD76-14C3-6128A43B59E8}"/>
              </a:ext>
            </a:extLst>
          </p:cNvPr>
          <p:cNvSpPr/>
          <p:nvPr/>
        </p:nvSpPr>
        <p:spPr>
          <a:xfrm>
            <a:off x="3035764" y="3843013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Rectángulo: esquinas superiores redondeadas 24">
            <a:extLst>
              <a:ext uri="{FF2B5EF4-FFF2-40B4-BE49-F238E27FC236}">
                <a16:creationId xmlns:a16="http://schemas.microsoft.com/office/drawing/2014/main" id="{D873C10B-84A6-A099-62CC-0CEA054FE083}"/>
              </a:ext>
            </a:extLst>
          </p:cNvPr>
          <p:cNvSpPr/>
          <p:nvPr/>
        </p:nvSpPr>
        <p:spPr>
          <a:xfrm>
            <a:off x="5183968" y="3851364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Rectángulo: esquinas superiores redondeadas 26">
            <a:extLst>
              <a:ext uri="{FF2B5EF4-FFF2-40B4-BE49-F238E27FC236}">
                <a16:creationId xmlns:a16="http://schemas.microsoft.com/office/drawing/2014/main" id="{979633DE-F5F4-BE53-5ECB-B7AF7A2E5644}"/>
              </a:ext>
            </a:extLst>
          </p:cNvPr>
          <p:cNvSpPr/>
          <p:nvPr/>
        </p:nvSpPr>
        <p:spPr>
          <a:xfrm>
            <a:off x="7332172" y="3851364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Rectángulo: esquinas superiores redondeadas 40">
            <a:extLst>
              <a:ext uri="{FF2B5EF4-FFF2-40B4-BE49-F238E27FC236}">
                <a16:creationId xmlns:a16="http://schemas.microsoft.com/office/drawing/2014/main" id="{2D7513FB-3A8F-03D8-1BBE-7E7C7A84E646}"/>
              </a:ext>
            </a:extLst>
          </p:cNvPr>
          <p:cNvSpPr/>
          <p:nvPr/>
        </p:nvSpPr>
        <p:spPr>
          <a:xfrm>
            <a:off x="9480376" y="3851364"/>
            <a:ext cx="1800200" cy="347924"/>
          </a:xfrm>
          <a:prstGeom prst="round2SameRect">
            <a:avLst/>
          </a:prstGeom>
          <a:solidFill>
            <a:srgbClr val="1A478B"/>
          </a:solidFill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50F28E5A-4458-1C51-6A96-4385834E3A3D}"/>
              </a:ext>
            </a:extLst>
          </p:cNvPr>
          <p:cNvSpPr/>
          <p:nvPr/>
        </p:nvSpPr>
        <p:spPr>
          <a:xfrm>
            <a:off x="3034957" y="4057048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6BC4027C-DD60-C5A8-951B-DEAD01039220}"/>
              </a:ext>
            </a:extLst>
          </p:cNvPr>
          <p:cNvSpPr/>
          <p:nvPr/>
        </p:nvSpPr>
        <p:spPr>
          <a:xfrm>
            <a:off x="5181134" y="4063976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E153B1CF-9E46-FDE9-F9FB-1EE035F54791}"/>
              </a:ext>
            </a:extLst>
          </p:cNvPr>
          <p:cNvSpPr/>
          <p:nvPr/>
        </p:nvSpPr>
        <p:spPr>
          <a:xfrm>
            <a:off x="7332172" y="4063976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22D9B96B-E4EC-CDA0-B3C5-6CBD1C2B4A35}"/>
              </a:ext>
            </a:extLst>
          </p:cNvPr>
          <p:cNvSpPr/>
          <p:nvPr/>
        </p:nvSpPr>
        <p:spPr>
          <a:xfrm>
            <a:off x="9480376" y="4078227"/>
            <a:ext cx="1800200" cy="1440160"/>
          </a:xfrm>
          <a:prstGeom prst="rect">
            <a:avLst/>
          </a:prstGeom>
          <a:noFill/>
          <a:ln>
            <a:solidFill>
              <a:srgbClr val="1A47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Título 1">
            <a:extLst>
              <a:ext uri="{FF2B5EF4-FFF2-40B4-BE49-F238E27FC236}">
                <a16:creationId xmlns:a16="http://schemas.microsoft.com/office/drawing/2014/main" id="{875C17EB-4997-3326-19D6-49B2CE3CC170}"/>
              </a:ext>
            </a:extLst>
          </p:cNvPr>
          <p:cNvSpPr txBox="1">
            <a:spLocks/>
          </p:cNvSpPr>
          <p:nvPr/>
        </p:nvSpPr>
        <p:spPr>
          <a:xfrm>
            <a:off x="887560" y="5840527"/>
            <a:ext cx="383904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1.</a:t>
            </a:r>
          </a:p>
        </p:txBody>
      </p:sp>
      <p:sp>
        <p:nvSpPr>
          <p:cNvPr id="47" name="Título 1">
            <a:extLst>
              <a:ext uri="{FF2B5EF4-FFF2-40B4-BE49-F238E27FC236}">
                <a16:creationId xmlns:a16="http://schemas.microsoft.com/office/drawing/2014/main" id="{99616E22-4CBE-7577-9485-62F65A869660}"/>
              </a:ext>
            </a:extLst>
          </p:cNvPr>
          <p:cNvSpPr txBox="1">
            <a:spLocks/>
          </p:cNvSpPr>
          <p:nvPr/>
        </p:nvSpPr>
        <p:spPr>
          <a:xfrm>
            <a:off x="1270180" y="5691377"/>
            <a:ext cx="1800200" cy="1020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Elegimos la tecnología que impulsa tus objetivos, no al revés, para que cada decisión sume resultados reales</a:t>
            </a:r>
            <a:endParaRPr lang="es-PE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48" name="Título 1">
            <a:extLst>
              <a:ext uri="{FF2B5EF4-FFF2-40B4-BE49-F238E27FC236}">
                <a16:creationId xmlns:a16="http://schemas.microsoft.com/office/drawing/2014/main" id="{30111007-223D-F78B-F0A8-B7C73172C16E}"/>
              </a:ext>
            </a:extLst>
          </p:cNvPr>
          <p:cNvSpPr txBox="1">
            <a:spLocks/>
          </p:cNvSpPr>
          <p:nvPr/>
        </p:nvSpPr>
        <p:spPr>
          <a:xfrm>
            <a:off x="3070380" y="5865898"/>
            <a:ext cx="506624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2.</a:t>
            </a:r>
          </a:p>
        </p:txBody>
      </p:sp>
      <p:sp>
        <p:nvSpPr>
          <p:cNvPr id="49" name="Título 1">
            <a:extLst>
              <a:ext uri="{FF2B5EF4-FFF2-40B4-BE49-F238E27FC236}">
                <a16:creationId xmlns:a16="http://schemas.microsoft.com/office/drawing/2014/main" id="{E1A96E45-DD7B-98B0-6466-B27462EEE81F}"/>
              </a:ext>
            </a:extLst>
          </p:cNvPr>
          <p:cNvSpPr txBox="1">
            <a:spLocks/>
          </p:cNvSpPr>
          <p:nvPr/>
        </p:nvSpPr>
        <p:spPr>
          <a:xfrm>
            <a:off x="3575719" y="5690613"/>
            <a:ext cx="1912853" cy="1020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Tomar decisiones tecnológicas inteligentes nunca fue tan simple: sin ruido, sin sesgos, solo efectividad.</a:t>
            </a:r>
            <a:endParaRPr lang="es-PE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id="{7243A70B-4FA7-DB1D-E8AB-BCC3D3A29324}"/>
              </a:ext>
            </a:extLst>
          </p:cNvPr>
          <p:cNvSpPr txBox="1">
            <a:spLocks/>
          </p:cNvSpPr>
          <p:nvPr/>
        </p:nvSpPr>
        <p:spPr>
          <a:xfrm>
            <a:off x="5519936" y="5865898"/>
            <a:ext cx="476545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3.</a:t>
            </a:r>
          </a:p>
        </p:txBody>
      </p:sp>
      <p:sp>
        <p:nvSpPr>
          <p:cNvPr id="53" name="Título 1">
            <a:extLst>
              <a:ext uri="{FF2B5EF4-FFF2-40B4-BE49-F238E27FC236}">
                <a16:creationId xmlns:a16="http://schemas.microsoft.com/office/drawing/2014/main" id="{D813E93B-7E06-81BF-01BC-E4A251AF1115}"/>
              </a:ext>
            </a:extLst>
          </p:cNvPr>
          <p:cNvSpPr txBox="1">
            <a:spLocks/>
          </p:cNvSpPr>
          <p:nvPr/>
        </p:nvSpPr>
        <p:spPr>
          <a:xfrm>
            <a:off x="6007046" y="5716748"/>
            <a:ext cx="1800200" cy="1020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Diseñamos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stacks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tecnológicos a la medida, perfectamente alineados con tus campañas y metas de negocio.</a:t>
            </a:r>
            <a:b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endParaRPr lang="es-PE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54" name="Título 1">
            <a:extLst>
              <a:ext uri="{FF2B5EF4-FFF2-40B4-BE49-F238E27FC236}">
                <a16:creationId xmlns:a16="http://schemas.microsoft.com/office/drawing/2014/main" id="{1FEB1AC0-A417-86FA-F362-FFE105D094D1}"/>
              </a:ext>
            </a:extLst>
          </p:cNvPr>
          <p:cNvSpPr txBox="1">
            <a:spLocks/>
          </p:cNvSpPr>
          <p:nvPr/>
        </p:nvSpPr>
        <p:spPr>
          <a:xfrm>
            <a:off x="7896200" y="5894400"/>
            <a:ext cx="51975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4.</a:t>
            </a:r>
          </a:p>
        </p:txBody>
      </p:sp>
      <p:sp>
        <p:nvSpPr>
          <p:cNvPr id="55" name="Título 1">
            <a:extLst>
              <a:ext uri="{FF2B5EF4-FFF2-40B4-BE49-F238E27FC236}">
                <a16:creationId xmlns:a16="http://schemas.microsoft.com/office/drawing/2014/main" id="{E4B36DDB-F450-0CAB-D3E2-3FEC9FF6600E}"/>
              </a:ext>
            </a:extLst>
          </p:cNvPr>
          <p:cNvSpPr txBox="1">
            <a:spLocks/>
          </p:cNvSpPr>
          <p:nvPr/>
        </p:nvSpPr>
        <p:spPr>
          <a:xfrm>
            <a:off x="8414017" y="5665839"/>
            <a:ext cx="1800200" cy="10206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Nuestro portafolio ofrece más opciones, máxima flexibilidad y rendimiento superior para que tu estrategia siempre gane.</a:t>
            </a:r>
            <a:endParaRPr lang="es-PE" sz="1050" dirty="0"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56" name="Título 1">
            <a:extLst>
              <a:ext uri="{FF2B5EF4-FFF2-40B4-BE49-F238E27FC236}">
                <a16:creationId xmlns:a16="http://schemas.microsoft.com/office/drawing/2014/main" id="{9AE92B4A-566B-4B55-9AFB-2D2FEC9360A5}"/>
              </a:ext>
            </a:extLst>
          </p:cNvPr>
          <p:cNvSpPr txBox="1">
            <a:spLocks/>
          </p:cNvSpPr>
          <p:nvPr/>
        </p:nvSpPr>
        <p:spPr>
          <a:xfrm>
            <a:off x="890394" y="1923115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DEMAND SIDE PLATAFORMS</a:t>
            </a:r>
          </a:p>
        </p:txBody>
      </p:sp>
      <p:sp>
        <p:nvSpPr>
          <p:cNvPr id="57" name="Título 1">
            <a:extLst>
              <a:ext uri="{FF2B5EF4-FFF2-40B4-BE49-F238E27FC236}">
                <a16:creationId xmlns:a16="http://schemas.microsoft.com/office/drawing/2014/main" id="{86E85DEF-4EC7-D715-E348-2BBE89A8028F}"/>
              </a:ext>
            </a:extLst>
          </p:cNvPr>
          <p:cNvSpPr txBox="1">
            <a:spLocks/>
          </p:cNvSpPr>
          <p:nvPr/>
        </p:nvSpPr>
        <p:spPr>
          <a:xfrm>
            <a:off x="3031513" y="1913068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SOCIAL MEDIA &amp; SEARCH</a:t>
            </a:r>
          </a:p>
        </p:txBody>
      </p:sp>
      <p:sp>
        <p:nvSpPr>
          <p:cNvPr id="58" name="Título 1">
            <a:extLst>
              <a:ext uri="{FF2B5EF4-FFF2-40B4-BE49-F238E27FC236}">
                <a16:creationId xmlns:a16="http://schemas.microsoft.com/office/drawing/2014/main" id="{3E9199EB-98A2-7B07-2B4E-598A6C98EE59}"/>
              </a:ext>
            </a:extLst>
          </p:cNvPr>
          <p:cNvSpPr txBox="1">
            <a:spLocks/>
          </p:cNvSpPr>
          <p:nvPr/>
        </p:nvSpPr>
        <p:spPr>
          <a:xfrm>
            <a:off x="5195899" y="1904204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VIDEO &amp; CTV</a:t>
            </a:r>
          </a:p>
        </p:txBody>
      </p:sp>
      <p:sp>
        <p:nvSpPr>
          <p:cNvPr id="59" name="Título 1">
            <a:extLst>
              <a:ext uri="{FF2B5EF4-FFF2-40B4-BE49-F238E27FC236}">
                <a16:creationId xmlns:a16="http://schemas.microsoft.com/office/drawing/2014/main" id="{8C2E2F2F-A762-3E2B-FD5C-055BF731BAB3}"/>
              </a:ext>
            </a:extLst>
          </p:cNvPr>
          <p:cNvSpPr txBox="1">
            <a:spLocks/>
          </p:cNvSpPr>
          <p:nvPr/>
        </p:nvSpPr>
        <p:spPr>
          <a:xfrm>
            <a:off x="7320136" y="1906354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MOBILE Y GEO</a:t>
            </a:r>
          </a:p>
        </p:txBody>
      </p:sp>
      <p:sp>
        <p:nvSpPr>
          <p:cNvPr id="60" name="Título 1">
            <a:extLst>
              <a:ext uri="{FF2B5EF4-FFF2-40B4-BE49-F238E27FC236}">
                <a16:creationId xmlns:a16="http://schemas.microsoft.com/office/drawing/2014/main" id="{4DD33A3C-F932-95D2-3E30-5D9EFFAEF841}"/>
              </a:ext>
            </a:extLst>
          </p:cNvPr>
          <p:cNvSpPr txBox="1">
            <a:spLocks/>
          </p:cNvSpPr>
          <p:nvPr/>
        </p:nvSpPr>
        <p:spPr>
          <a:xfrm>
            <a:off x="9480376" y="1904204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DATA Y ANALYTICS</a:t>
            </a:r>
          </a:p>
        </p:txBody>
      </p:sp>
      <p:sp>
        <p:nvSpPr>
          <p:cNvPr id="61" name="Título 1">
            <a:extLst>
              <a:ext uri="{FF2B5EF4-FFF2-40B4-BE49-F238E27FC236}">
                <a16:creationId xmlns:a16="http://schemas.microsoft.com/office/drawing/2014/main" id="{6F08B57E-6EA9-A0E3-35F9-A449F24D41DC}"/>
              </a:ext>
            </a:extLst>
          </p:cNvPr>
          <p:cNvSpPr txBox="1">
            <a:spLocks/>
          </p:cNvSpPr>
          <p:nvPr/>
        </p:nvSpPr>
        <p:spPr>
          <a:xfrm>
            <a:off x="883919" y="3745256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NATIVE</a:t>
            </a:r>
          </a:p>
        </p:txBody>
      </p:sp>
      <p:sp>
        <p:nvSpPr>
          <p:cNvPr id="62" name="Título 1">
            <a:extLst>
              <a:ext uri="{FF2B5EF4-FFF2-40B4-BE49-F238E27FC236}">
                <a16:creationId xmlns:a16="http://schemas.microsoft.com/office/drawing/2014/main" id="{20783006-0848-5B35-5D80-AF20AB0BEA97}"/>
              </a:ext>
            </a:extLst>
          </p:cNvPr>
          <p:cNvSpPr txBox="1">
            <a:spLocks/>
          </p:cNvSpPr>
          <p:nvPr/>
        </p:nvSpPr>
        <p:spPr>
          <a:xfrm>
            <a:off x="3029289" y="3745256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RETAIL MEDIA</a:t>
            </a:r>
          </a:p>
        </p:txBody>
      </p:sp>
      <p:sp>
        <p:nvSpPr>
          <p:cNvPr id="63" name="Título 1">
            <a:extLst>
              <a:ext uri="{FF2B5EF4-FFF2-40B4-BE49-F238E27FC236}">
                <a16:creationId xmlns:a16="http://schemas.microsoft.com/office/drawing/2014/main" id="{140D5557-CD68-0A23-39AA-0166B78A2F54}"/>
              </a:ext>
            </a:extLst>
          </p:cNvPr>
          <p:cNvSpPr txBox="1">
            <a:spLocks/>
          </p:cNvSpPr>
          <p:nvPr/>
        </p:nvSpPr>
        <p:spPr>
          <a:xfrm>
            <a:off x="5181134" y="3745256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DOOH</a:t>
            </a:r>
          </a:p>
        </p:txBody>
      </p:sp>
      <p:sp>
        <p:nvSpPr>
          <p:cNvPr id="64" name="Título 1">
            <a:extLst>
              <a:ext uri="{FF2B5EF4-FFF2-40B4-BE49-F238E27FC236}">
                <a16:creationId xmlns:a16="http://schemas.microsoft.com/office/drawing/2014/main" id="{13072F4C-D4DB-FA7B-C84E-2F61728172F9}"/>
              </a:ext>
            </a:extLst>
          </p:cNvPr>
          <p:cNvSpPr txBox="1">
            <a:spLocks/>
          </p:cNvSpPr>
          <p:nvPr/>
        </p:nvSpPr>
        <p:spPr>
          <a:xfrm>
            <a:off x="7320136" y="3764287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AUDIO &amp; GAMING</a:t>
            </a:r>
          </a:p>
        </p:txBody>
      </p:sp>
      <p:sp>
        <p:nvSpPr>
          <p:cNvPr id="65" name="Título 1">
            <a:extLst>
              <a:ext uri="{FF2B5EF4-FFF2-40B4-BE49-F238E27FC236}">
                <a16:creationId xmlns:a16="http://schemas.microsoft.com/office/drawing/2014/main" id="{5F555663-CF27-7022-B11A-19D244107B7B}"/>
              </a:ext>
            </a:extLst>
          </p:cNvPr>
          <p:cNvSpPr txBox="1">
            <a:spLocks/>
          </p:cNvSpPr>
          <p:nvPr/>
        </p:nvSpPr>
        <p:spPr>
          <a:xfrm>
            <a:off x="9483210" y="3764287"/>
            <a:ext cx="1800200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CREATIVE</a:t>
            </a: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2AD4D94D-E82B-9975-1059-6E6F0A589D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423" t="7763" r="30924" b="28471"/>
          <a:stretch>
            <a:fillRect/>
          </a:stretch>
        </p:blipFill>
        <p:spPr>
          <a:xfrm>
            <a:off x="1266088" y="2459877"/>
            <a:ext cx="266517" cy="284061"/>
          </a:xfrm>
          <a:prstGeom prst="rect">
            <a:avLst/>
          </a:prstGeom>
        </p:spPr>
      </p:pic>
      <p:pic>
        <p:nvPicPr>
          <p:cNvPr id="67" name="Picture 2" descr="Zeta Global logo in transparent PNG and vectorized SVG formats">
            <a:extLst>
              <a:ext uri="{FF2B5EF4-FFF2-40B4-BE49-F238E27FC236}">
                <a16:creationId xmlns:a16="http://schemas.microsoft.com/office/drawing/2014/main" id="{C80ACA12-8E87-294A-0CEC-70DF90EBB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37" y="2513695"/>
            <a:ext cx="616475" cy="19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Amazon Ads | Media Trust">
            <a:extLst>
              <a:ext uri="{FF2B5EF4-FFF2-40B4-BE49-F238E27FC236}">
                <a16:creationId xmlns:a16="http://schemas.microsoft.com/office/drawing/2014/main" id="{7A02D691-27D8-C82D-1EE2-15F51EBD5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084" y="2842882"/>
            <a:ext cx="572964" cy="14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illumin logo in transparent PNG and vectorized SVG formats">
            <a:extLst>
              <a:ext uri="{FF2B5EF4-FFF2-40B4-BE49-F238E27FC236}">
                <a16:creationId xmlns:a16="http://schemas.microsoft.com/office/drawing/2014/main" id="{0E5CCED6-7E22-A8D9-ADC2-F9CB90A14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528" y="2817977"/>
            <a:ext cx="524094" cy="16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0" descr="Free Xandr Logo Vector Download | Logowik">
            <a:extLst>
              <a:ext uri="{FF2B5EF4-FFF2-40B4-BE49-F238E27FC236}">
                <a16:creationId xmlns:a16="http://schemas.microsoft.com/office/drawing/2014/main" id="{8A9C23EE-9FBE-FA0E-A820-BD8FEDE4F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9385" b="60308" l="12587" r="86836">
                        <a14:foregroundMark x1="19515" y1="46000" x2="19515" y2="46000"/>
                        <a14:foregroundMark x1="22633" y1="48769" x2="22633" y2="48769"/>
                        <a14:foregroundMark x1="22402" y1="55538" x2="22402" y2="55538"/>
                        <a14:foregroundMark x1="17783" y1="59077" x2="17783" y2="59077"/>
                        <a14:foregroundMark x1="15358" y1="56769" x2="15358" y2="56769"/>
                        <a14:foregroundMark x1="20092" y1="60000" x2="20092" y2="60000"/>
                        <a14:foregroundMark x1="12702" y1="51846" x2="12702" y2="51846"/>
                        <a14:foregroundMark x1="30716" y1="49385" x2="30716" y2="49385"/>
                        <a14:foregroundMark x1="29446" y1="58308" x2="35797" y2="46615"/>
                        <a14:foregroundMark x1="47229" y1="46769" x2="41224" y2="48462"/>
                        <a14:foregroundMark x1="41224" y1="54829" x2="41224" y2="57231"/>
                        <a14:foregroundMark x1="41224" y1="52462" x2="41224" y2="52934"/>
                        <a14:foregroundMark x1="41224" y1="48462" x2="41224" y2="52462"/>
                        <a14:foregroundMark x1="46147" y1="56770" x2="47806" y2="56615"/>
                        <a14:foregroundMark x1="41224" y1="57231" x2="43608" y2="57008"/>
                        <a14:foregroundMark x1="47806" y1="56615" x2="49307" y2="48615"/>
                        <a14:foregroundMark x1="49307" y1="48615" x2="49192" y2="60000"/>
                        <a14:foregroundMark x1="53811" y1="47077" x2="53349" y2="58000"/>
                        <a14:foregroundMark x1="53349" y1="58000" x2="53695" y2="58615"/>
                        <a14:foregroundMark x1="70670" y1="47077" x2="68129" y2="52154"/>
                        <a14:foregroundMark x1="82564" y1="48154" x2="82910" y2="54462"/>
                        <a14:foregroundMark x1="86836" y1="46154" x2="85219" y2="46923"/>
                        <a14:foregroundMark x1="19053" y1="57231" x2="19053" y2="57231"/>
                        <a14:foregroundMark x1="19053" y1="56308" x2="18938" y2="57385"/>
                        <a14:foregroundMark x1="18476" y1="56308" x2="18822" y2="56769"/>
                        <a14:foregroundMark x1="18938" y1="55231" x2="18938" y2="59538"/>
                        <a14:foregroundMark x1="21824" y1="55385" x2="23326" y2="56462"/>
                        <a14:foregroundMark x1="18938" y1="55231" x2="18938" y2="55231"/>
                        <a14:foregroundMark x1="18822" y1="54923" x2="18822" y2="54923"/>
                        <a14:foregroundMark x1="18822" y1="54923" x2="18822" y2="54923"/>
                        <a14:foregroundMark x1="18822" y1="54923" x2="18822" y2="54923"/>
                        <a14:foregroundMark x1="21478" y1="60308" x2="20785" y2="59385"/>
                        <a14:foregroundMark x1="15473" y1="55692" x2="16166" y2="56462"/>
                        <a14:foregroundMark x1="15704" y1="49538" x2="16859" y2="50769"/>
                        <a14:foregroundMark x1="18360" y1="47692" x2="19861" y2="48923"/>
                        <a14:foregroundMark x1="22402" y1="49692" x2="22748" y2="50308"/>
                        <a14:foregroundMark x1="23441" y1="56000" x2="23557" y2="56769"/>
                        <a14:backgroundMark x1="17475" y1="50034" x2="18360" y2="52308"/>
                        <a14:backgroundMark x1="41109" y1="52462" x2="41109" y2="52462"/>
                        <a14:backgroundMark x1="44226" y1="57692" x2="45266" y2="57538"/>
                        <a14:backgroundMark x1="43649" y1="56923" x2="46074" y2="56923"/>
                        <a14:backgroundMark x1="40993" y1="53077" x2="41570" y2="54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87" t="37337" r="11499" b="36980"/>
          <a:stretch>
            <a:fillRect/>
          </a:stretch>
        </p:blipFill>
        <p:spPr bwMode="auto">
          <a:xfrm>
            <a:off x="1049190" y="3102175"/>
            <a:ext cx="624754" cy="15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2" descr="adform | eTail Nordic">
            <a:extLst>
              <a:ext uri="{FF2B5EF4-FFF2-40B4-BE49-F238E27FC236}">
                <a16:creationId xmlns:a16="http://schemas.microsoft.com/office/drawing/2014/main" id="{CC08533E-208F-2B61-E0C7-C67FBAC31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169" y="3101447"/>
            <a:ext cx="524095" cy="15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4" descr="IQM - Crunchbase Company Profile &amp; Funding">
            <a:extLst>
              <a:ext uri="{FF2B5EF4-FFF2-40B4-BE49-F238E27FC236}">
                <a16:creationId xmlns:a16="http://schemas.microsoft.com/office/drawing/2014/main" id="{85D7AD15-C24D-EE7C-653D-C0CF9BBA6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7" b="35905"/>
          <a:stretch>
            <a:fillRect/>
          </a:stretch>
        </p:blipFill>
        <p:spPr bwMode="auto">
          <a:xfrm>
            <a:off x="1475756" y="3343312"/>
            <a:ext cx="609369" cy="179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2" descr="Tik Tok logo png, Tik Tok logo transparente png, Tik Tok icono transparente  gratis png 23986492 PNG">
            <a:extLst>
              <a:ext uri="{FF2B5EF4-FFF2-40B4-BE49-F238E27FC236}">
                <a16:creationId xmlns:a16="http://schemas.microsoft.com/office/drawing/2014/main" id="{1D0D6196-B92B-CA5B-B792-72422E466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197" y="2440561"/>
            <a:ext cx="402321" cy="40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4">
            <a:extLst>
              <a:ext uri="{FF2B5EF4-FFF2-40B4-BE49-F238E27FC236}">
                <a16:creationId xmlns:a16="http://schemas.microsoft.com/office/drawing/2014/main" id="{E97A7F3C-F24D-689B-120B-A5C54EA533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48" r="66929" b="30291"/>
          <a:stretch>
            <a:fillRect/>
          </a:stretch>
        </p:blipFill>
        <p:spPr bwMode="auto">
          <a:xfrm>
            <a:off x="3735975" y="2481508"/>
            <a:ext cx="418813" cy="28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26" descr="pinterest logo png, pinterest transparente png 18930744 PNG">
            <a:extLst>
              <a:ext uri="{FF2B5EF4-FFF2-40B4-BE49-F238E27FC236}">
                <a16:creationId xmlns:a16="http://schemas.microsoft.com/office/drawing/2014/main" id="{ED21145B-17F3-37AD-B2A0-B6C557A0C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t="20148" r="19289" b="19186"/>
          <a:stretch>
            <a:fillRect/>
          </a:stretch>
        </p:blipFill>
        <p:spPr bwMode="auto">
          <a:xfrm>
            <a:off x="4289767" y="2490040"/>
            <a:ext cx="284004" cy="28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16" descr="linkedin logo png, linkedin logo transparente png, linkedin icono  transparente gratis png 23986926 PNG">
            <a:extLst>
              <a:ext uri="{FF2B5EF4-FFF2-40B4-BE49-F238E27FC236}">
                <a16:creationId xmlns:a16="http://schemas.microsoft.com/office/drawing/2014/main" id="{C28DD648-736B-1B5B-AA00-3F78E3631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5" t="18495" r="19265" b="18853"/>
          <a:stretch>
            <a:fillRect/>
          </a:stretch>
        </p:blipFill>
        <p:spPr bwMode="auto">
          <a:xfrm>
            <a:off x="3316438" y="2896971"/>
            <a:ext cx="301183" cy="30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8">
            <a:extLst>
              <a:ext uri="{FF2B5EF4-FFF2-40B4-BE49-F238E27FC236}">
                <a16:creationId xmlns:a16="http://schemas.microsoft.com/office/drawing/2014/main" id="{0AEA7A7D-47B2-1769-851F-C6E3F93DF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933" y="2903682"/>
            <a:ext cx="245522" cy="30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0">
            <a:extLst>
              <a:ext uri="{FF2B5EF4-FFF2-40B4-BE49-F238E27FC236}">
                <a16:creationId xmlns:a16="http://schemas.microsoft.com/office/drawing/2014/main" id="{BFDE95AB-C349-286C-55D4-2A984D0DA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767" y="2910394"/>
            <a:ext cx="281956" cy="28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2" descr="Bing Logo - símbolo, significado logotipo, historia, PNG">
            <a:extLst>
              <a:ext uri="{FF2B5EF4-FFF2-40B4-BE49-F238E27FC236}">
                <a16:creationId xmlns:a16="http://schemas.microsoft.com/office/drawing/2014/main" id="{447591A8-A141-3AFF-8685-699934AA5A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42" b="34945"/>
          <a:stretch>
            <a:fillRect/>
          </a:stretch>
        </p:blipFill>
        <p:spPr bwMode="auto">
          <a:xfrm>
            <a:off x="3438788" y="3351690"/>
            <a:ext cx="1029811" cy="17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18" descr="Biddeo Hits 50 USD Million Ad Spend Milestone, Accelerating Growth in  AI-Powered Video Advertising">
            <a:extLst>
              <a:ext uri="{FF2B5EF4-FFF2-40B4-BE49-F238E27FC236}">
                <a16:creationId xmlns:a16="http://schemas.microsoft.com/office/drawing/2014/main" id="{F71AA20F-82EE-E54F-0807-BA0E07399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509" y="2819244"/>
            <a:ext cx="486444" cy="42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4" descr="Youtube Logo - símbolo, significado logotipo, historia, PNG">
            <a:extLst>
              <a:ext uri="{FF2B5EF4-FFF2-40B4-BE49-F238E27FC236}">
                <a16:creationId xmlns:a16="http://schemas.microsoft.com/office/drawing/2014/main" id="{695618A1-12C3-8718-9786-250D3D9E76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0" b="29950"/>
          <a:stretch>
            <a:fillRect/>
          </a:stretch>
        </p:blipFill>
        <p:spPr bwMode="auto">
          <a:xfrm>
            <a:off x="6102211" y="2543504"/>
            <a:ext cx="691792" cy="15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81C8DAD9-81BA-DF1D-6BCF-1F530E84A97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43833" y="3346790"/>
            <a:ext cx="916755" cy="164002"/>
          </a:xfrm>
          <a:prstGeom prst="rect">
            <a:avLst/>
          </a:prstGeom>
        </p:spPr>
      </p:pic>
      <p:pic>
        <p:nvPicPr>
          <p:cNvPr id="90" name="Picture 30" descr="Viralize SRL · GitHub">
            <a:extLst>
              <a:ext uri="{FF2B5EF4-FFF2-40B4-BE49-F238E27FC236}">
                <a16:creationId xmlns:a16="http://schemas.microsoft.com/office/drawing/2014/main" id="{D9CB36BD-C973-A62C-C615-E176A00D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026" y="2825887"/>
            <a:ext cx="395788" cy="39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2" descr="Adsquare GmbH | MMA / Marketing + Media Alliance">
            <a:extLst>
              <a:ext uri="{FF2B5EF4-FFF2-40B4-BE49-F238E27FC236}">
                <a16:creationId xmlns:a16="http://schemas.microsoft.com/office/drawing/2014/main" id="{C5A2D2A2-0092-0576-4864-54A1141B7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286" y="2635927"/>
            <a:ext cx="633236" cy="16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34">
            <a:extLst>
              <a:ext uri="{FF2B5EF4-FFF2-40B4-BE49-F238E27FC236}">
                <a16:creationId xmlns:a16="http://schemas.microsoft.com/office/drawing/2014/main" id="{71AD0DA5-032B-C218-0E06-C7E5664B3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193" y="2620395"/>
            <a:ext cx="691792" cy="1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36" descr="OneSignal integration with AppsFlyer – Help Center">
            <a:extLst>
              <a:ext uri="{FF2B5EF4-FFF2-40B4-BE49-F238E27FC236}">
                <a16:creationId xmlns:a16="http://schemas.microsoft.com/office/drawing/2014/main" id="{022D1334-123A-7C54-9AD6-05C12B46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646" y="2956387"/>
            <a:ext cx="505779" cy="38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0" descr="Appsflyer Logo PNG (Transparent) SVG AI – Free Download">
            <a:extLst>
              <a:ext uri="{FF2B5EF4-FFF2-40B4-BE49-F238E27FC236}">
                <a16:creationId xmlns:a16="http://schemas.microsoft.com/office/drawing/2014/main" id="{6CEF4BEC-01C3-E19B-8B0E-9540909CA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192" y="3056367"/>
            <a:ext cx="720561" cy="21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Zeta Global logo in transparent PNG and vectorized SVG formats">
            <a:extLst>
              <a:ext uri="{FF2B5EF4-FFF2-40B4-BE49-F238E27FC236}">
                <a16:creationId xmlns:a16="http://schemas.microsoft.com/office/drawing/2014/main" id="{67C87F6D-8C1A-93DA-242B-24C5B75AF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755" y="2611103"/>
            <a:ext cx="610336" cy="19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1AF7EF50-07A4-EE8B-D7DB-28336CB81C81}"/>
              </a:ext>
            </a:extLst>
          </p:cNvPr>
          <p:cNvPicPr>
            <a:picLocks noChangeAspect="1"/>
          </p:cNvPicPr>
          <p:nvPr/>
        </p:nvPicPr>
        <p:blipFill>
          <a:blip r:embed="rId26"/>
          <a:srcRect t="32236" b="34820"/>
          <a:stretch>
            <a:fillRect/>
          </a:stretch>
        </p:blipFill>
        <p:spPr>
          <a:xfrm>
            <a:off x="10374065" y="2578493"/>
            <a:ext cx="802537" cy="264389"/>
          </a:xfrm>
          <a:prstGeom prst="rect">
            <a:avLst/>
          </a:prstGeom>
        </p:spPr>
      </p:pic>
      <p:pic>
        <p:nvPicPr>
          <p:cNvPr id="97" name="Picture 44" descr="LOGO_RETARGETLY_ING - AI World Conference America Digital">
            <a:extLst>
              <a:ext uri="{FF2B5EF4-FFF2-40B4-BE49-F238E27FC236}">
                <a16:creationId xmlns:a16="http://schemas.microsoft.com/office/drawing/2014/main" id="{55B32604-58C0-3F8D-A3FA-BDDB8A456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6285" y="2887663"/>
            <a:ext cx="962908" cy="33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6">
            <a:extLst>
              <a:ext uri="{FF2B5EF4-FFF2-40B4-BE49-F238E27FC236}">
                <a16:creationId xmlns:a16="http://schemas.microsoft.com/office/drawing/2014/main" id="{C4BA5872-64FB-E653-D02A-110E851D3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077" y="2959351"/>
            <a:ext cx="701115" cy="23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8" descr="Trustfull nombra a Jim Greenwell como asesor ejecutivo">
            <a:extLst>
              <a:ext uri="{FF2B5EF4-FFF2-40B4-BE49-F238E27FC236}">
                <a16:creationId xmlns:a16="http://schemas.microsoft.com/office/drawing/2014/main" id="{4320BD68-BC97-D909-F3CE-310072445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3" y="3333710"/>
            <a:ext cx="858571" cy="16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50" descr="Branding | Taboola.com">
            <a:extLst>
              <a:ext uri="{FF2B5EF4-FFF2-40B4-BE49-F238E27FC236}">
                <a16:creationId xmlns:a16="http://schemas.microsoft.com/office/drawing/2014/main" id="{3F26422D-2AB2-BC32-B7D3-17D215E1A0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27930" r="6209" b="31057"/>
          <a:stretch>
            <a:fillRect/>
          </a:stretch>
        </p:blipFill>
        <p:spPr bwMode="auto">
          <a:xfrm>
            <a:off x="1345200" y="4406600"/>
            <a:ext cx="929083" cy="245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52">
            <a:extLst>
              <a:ext uri="{FF2B5EF4-FFF2-40B4-BE49-F238E27FC236}">
                <a16:creationId xmlns:a16="http://schemas.microsoft.com/office/drawing/2014/main" id="{EF54932E-5364-CB1B-47A3-1FDD08C34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143" y="4654148"/>
            <a:ext cx="1041199" cy="347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54" descr="TripleLift RVP Commercial Case Study | Grey Matter Recruitment">
            <a:extLst>
              <a:ext uri="{FF2B5EF4-FFF2-40B4-BE49-F238E27FC236}">
                <a16:creationId xmlns:a16="http://schemas.microsoft.com/office/drawing/2014/main" id="{2C7C82E6-D0CD-72AE-8E95-52A2706F09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8" b="27905"/>
          <a:stretch>
            <a:fillRect/>
          </a:stretch>
        </p:blipFill>
        <p:spPr bwMode="auto">
          <a:xfrm>
            <a:off x="1247629" y="5073807"/>
            <a:ext cx="1065622" cy="25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Amazon Ads | Media Trust">
            <a:extLst>
              <a:ext uri="{FF2B5EF4-FFF2-40B4-BE49-F238E27FC236}">
                <a16:creationId xmlns:a16="http://schemas.microsoft.com/office/drawing/2014/main" id="{40BD053F-5F46-8CFF-E40E-5E78443A6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875" y="4925282"/>
            <a:ext cx="723880" cy="18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56" descr="Mercado Libre elimina productos con precios desproporcionados">
            <a:extLst>
              <a:ext uri="{FF2B5EF4-FFF2-40B4-BE49-F238E27FC236}">
                <a16:creationId xmlns:a16="http://schemas.microsoft.com/office/drawing/2014/main" id="{59D18FDA-D9C2-427B-5C32-2A415BCD2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" t="38414" r="10584" b="38749"/>
          <a:stretch>
            <a:fillRect/>
          </a:stretch>
        </p:blipFill>
        <p:spPr bwMode="auto">
          <a:xfrm>
            <a:off x="3145400" y="4471989"/>
            <a:ext cx="770872" cy="19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58" descr="Analytic Index Becomes a Walmart Connect Measurement Partner - Analytic  Index">
            <a:extLst>
              <a:ext uri="{FF2B5EF4-FFF2-40B4-BE49-F238E27FC236}">
                <a16:creationId xmlns:a16="http://schemas.microsoft.com/office/drawing/2014/main" id="{0580D117-20CA-A75E-D8D3-6F950E371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198" y="4436696"/>
            <a:ext cx="643946" cy="27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60" descr="Channel Bakers - eCommerce Agency With Retail Media Baked Right In">
            <a:extLst>
              <a:ext uri="{FF2B5EF4-FFF2-40B4-BE49-F238E27FC236}">
                <a16:creationId xmlns:a16="http://schemas.microsoft.com/office/drawing/2014/main" id="{7A6FE7F9-9A67-7BCD-77B8-E191D19F4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50" y="4904969"/>
            <a:ext cx="669578" cy="18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62">
            <a:extLst>
              <a:ext uri="{FF2B5EF4-FFF2-40B4-BE49-F238E27FC236}">
                <a16:creationId xmlns:a16="http://schemas.microsoft.com/office/drawing/2014/main" id="{ED552397-BA2C-B4F3-5B3E-CD75280DD4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48" b="21096"/>
          <a:stretch>
            <a:fillRect/>
          </a:stretch>
        </p:blipFill>
        <p:spPr bwMode="auto">
          <a:xfrm>
            <a:off x="5635292" y="4327785"/>
            <a:ext cx="921414" cy="25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66" descr="FORO ALOOH LATAM 2019 - Alooh Latam">
            <a:extLst>
              <a:ext uri="{FF2B5EF4-FFF2-40B4-BE49-F238E27FC236}">
                <a16:creationId xmlns:a16="http://schemas.microsoft.com/office/drawing/2014/main" id="{B51534CA-B68C-2A23-7E07-CD11F3566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9" t="28129" r="13845" b="29711"/>
          <a:stretch>
            <a:fillRect/>
          </a:stretch>
        </p:blipFill>
        <p:spPr bwMode="auto">
          <a:xfrm>
            <a:off x="5587846" y="4653136"/>
            <a:ext cx="1034981" cy="31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68" descr="Data, targeting and measurement, how programmatic is powering a new wave of  OOH advertising – The Advertising Club of New York">
            <a:extLst>
              <a:ext uri="{FF2B5EF4-FFF2-40B4-BE49-F238E27FC236}">
                <a16:creationId xmlns:a16="http://schemas.microsoft.com/office/drawing/2014/main" id="{DE4DB9C2-9B2C-2B60-9185-41B043785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368" y="4989363"/>
            <a:ext cx="987261" cy="31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4" descr="Youtube Logo - símbolo, significado logotipo, historia, PNG">
            <a:extLst>
              <a:ext uri="{FF2B5EF4-FFF2-40B4-BE49-F238E27FC236}">
                <a16:creationId xmlns:a16="http://schemas.microsoft.com/office/drawing/2014/main" id="{5093D1E2-F9F7-6FE1-28B7-391B0FA82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60" b="29950"/>
          <a:stretch>
            <a:fillRect/>
          </a:stretch>
        </p:blipFill>
        <p:spPr bwMode="auto">
          <a:xfrm>
            <a:off x="7753805" y="5152872"/>
            <a:ext cx="956933" cy="22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70" descr="iion | IAB UK">
            <a:extLst>
              <a:ext uri="{FF2B5EF4-FFF2-40B4-BE49-F238E27FC236}">
                <a16:creationId xmlns:a16="http://schemas.microsoft.com/office/drawing/2014/main" id="{DFD4F9B3-0075-E41F-7840-2B7677A2E1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06" b="28899"/>
          <a:stretch>
            <a:fillRect/>
          </a:stretch>
        </p:blipFill>
        <p:spPr bwMode="auto">
          <a:xfrm>
            <a:off x="8250193" y="4320446"/>
            <a:ext cx="691792" cy="28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14" descr="Twitch logo - Icono gratis PNG, SVG">
            <a:extLst>
              <a:ext uri="{FF2B5EF4-FFF2-40B4-BE49-F238E27FC236}">
                <a16:creationId xmlns:a16="http://schemas.microsoft.com/office/drawing/2014/main" id="{FC64984F-1B94-2704-952D-2248F186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081" y="4733926"/>
            <a:ext cx="320426" cy="32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0">
            <a:extLst>
              <a:ext uri="{FF2B5EF4-FFF2-40B4-BE49-F238E27FC236}">
                <a16:creationId xmlns:a16="http://schemas.microsoft.com/office/drawing/2014/main" id="{0F5147E0-53AD-4AE8-6C68-F02F89E54E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217" y="4751306"/>
            <a:ext cx="300636" cy="300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72" descr="Spaceback Press &amp; Media Center | Últimas noticias y actualizaciones">
            <a:extLst>
              <a:ext uri="{FF2B5EF4-FFF2-40B4-BE49-F238E27FC236}">
                <a16:creationId xmlns:a16="http://schemas.microsoft.com/office/drawing/2014/main" id="{5B436206-8F6A-2B6E-0DB7-77E3198E4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859" y="4281126"/>
            <a:ext cx="497698" cy="49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74" descr="Logotipo de Celtra PNG transparente - StickPNG">
            <a:extLst>
              <a:ext uri="{FF2B5EF4-FFF2-40B4-BE49-F238E27FC236}">
                <a16:creationId xmlns:a16="http://schemas.microsoft.com/office/drawing/2014/main" id="{53B1A33C-3F25-0626-E634-D715DBDDB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91" y="4303789"/>
            <a:ext cx="865003" cy="50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76" descr="Groovinads - Schedule: Partner / Advertising Week LATAM 2024">
            <a:extLst>
              <a:ext uri="{FF2B5EF4-FFF2-40B4-BE49-F238E27FC236}">
                <a16:creationId xmlns:a16="http://schemas.microsoft.com/office/drawing/2014/main" id="{52F8A51F-AEE5-D9CD-CDFE-D17036B915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6" t="34800" r="7918" b="40317"/>
          <a:stretch>
            <a:fillRect/>
          </a:stretch>
        </p:blipFill>
        <p:spPr bwMode="auto">
          <a:xfrm>
            <a:off x="9907897" y="5190698"/>
            <a:ext cx="932336" cy="20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78" descr="Software Solutions for Retailers | Vistar Media">
            <a:extLst>
              <a:ext uri="{FF2B5EF4-FFF2-40B4-BE49-F238E27FC236}">
                <a16:creationId xmlns:a16="http://schemas.microsoft.com/office/drawing/2014/main" id="{B900768E-6530-4EB7-5A8D-89967CD62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036" y="4886687"/>
            <a:ext cx="921504" cy="23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CuadroTexto 118">
            <a:extLst>
              <a:ext uri="{FF2B5EF4-FFF2-40B4-BE49-F238E27FC236}">
                <a16:creationId xmlns:a16="http://schemas.microsoft.com/office/drawing/2014/main" id="{B791B749-2722-00B9-D276-8F0EE357902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9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481100F-BE06-7484-7DB3-99453BDA6FE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286" y="4274076"/>
            <a:ext cx="660865" cy="395825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3A59E14-A71B-5A76-FDCA-FAD059E87B9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835" y="2507045"/>
            <a:ext cx="661792" cy="20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385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883CC-F104-E33E-61B1-98ED20DC7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EBD9DC60-50D2-321D-D6F6-B3DD7B8391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D854C9C-17C8-3BDA-E322-79DA8B72B80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Plataformas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8E4A342-30EB-08F2-7303-62E714002BF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Tech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Agnostic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64DB490-1072-451D-3B65-EE1A5E1B36A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FEEEF78-6710-8669-B4DE-E77D739036C9}"/>
              </a:ext>
            </a:extLst>
          </p:cNvPr>
          <p:cNvSpPr txBox="1">
            <a:spLocks/>
          </p:cNvSpPr>
          <p:nvPr/>
        </p:nvSpPr>
        <p:spPr>
          <a:xfrm>
            <a:off x="3899755" y="1937821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Tech </a:t>
            </a:r>
            <a:r>
              <a:rPr lang="es-MX" sz="4000" b="1" dirty="0" err="1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Agnostic</a:t>
            </a:r>
            <a:endParaRPr lang="es-MX" sz="40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A0BFED1-F10C-0E16-447F-696224D59B2F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Flexibilidad sin límites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1233185-88DE-83F1-7816-03A307021571}"/>
              </a:ext>
            </a:extLst>
          </p:cNvPr>
          <p:cNvSpPr txBox="1">
            <a:spLocks/>
          </p:cNvSpPr>
          <p:nvPr/>
        </p:nvSpPr>
        <p:spPr>
          <a:xfrm>
            <a:off x="2291230" y="2341961"/>
            <a:ext cx="7609540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Elegimos la tecnología que impulsa tus objetivos, no al revés. Diseñamos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stacks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tecnológicos a la medida y tomamos decisiones inteligentes, sin ruido ni sesgos, para maximizar resultados. Gracias a un portafolio amplio y flexible, alineamos cada solución con tus campañas y metas de negocio para lograr un rendimiento superior.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D0FF80A-B13A-E6FE-EAA6-8AB16055AA2D}"/>
              </a:ext>
            </a:extLst>
          </p:cNvPr>
          <p:cNvSpPr txBox="1">
            <a:spLocks/>
          </p:cNvSpPr>
          <p:nvPr/>
        </p:nvSpPr>
        <p:spPr>
          <a:xfrm>
            <a:off x="3899755" y="6184325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La tecnología al servicio de tu estrategia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C308B2F-1DAA-807B-E20D-D60A0E7D1B22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9F47B4B-84B1-27FB-2994-529DE844E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490" y="2420888"/>
            <a:ext cx="6102854" cy="457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901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99965-24A6-43C0-37D8-47FEE6E67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C37E94F3-1AC2-CF45-E22B-F5FD63766C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D594BF-2501-2535-80B9-F5E208D7F0C4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Tech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Agnostic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0FA0A2F-2ADB-0B74-D0A9-3154BE31337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Audiencia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012A6B2-7E9E-A7FC-DC7C-73497D0E566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Numa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04418D2-0935-681A-D21B-3C58B2690FF4}"/>
              </a:ext>
            </a:extLst>
          </p:cNvPr>
          <p:cNvSpPr txBox="1">
            <a:spLocks/>
          </p:cNvSpPr>
          <p:nvPr/>
        </p:nvSpPr>
        <p:spPr>
          <a:xfrm>
            <a:off x="3899755" y="1937821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Audiencia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8182D697-8FF0-C15D-6534-EFBB68B15E5F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IA Predictiva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EA421D2-89A6-E01F-4084-0EAAA92681AB}"/>
              </a:ext>
            </a:extLst>
          </p:cNvPr>
          <p:cNvSpPr txBox="1">
            <a:spLocks/>
          </p:cNvSpPr>
          <p:nvPr/>
        </p:nvSpPr>
        <p:spPr>
          <a:xfrm>
            <a:off x="2291230" y="2341961"/>
            <a:ext cx="7609540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Transformamos datos de redes sociales y Google en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insights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accionables mediante Inteligencia Artificial, permitiéndonos comprender el comportamiento de las audiencias, identificar patrones y anticipar tendencias. Así, personalizamos la comunicación a escala y tomamos decisiones estratégicas que generan mejores resultados.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73F96FA-CED2-18DF-F771-275766647106}"/>
              </a:ext>
            </a:extLst>
          </p:cNvPr>
          <p:cNvSpPr txBox="1">
            <a:spLocks/>
          </p:cNvSpPr>
          <p:nvPr/>
        </p:nvSpPr>
        <p:spPr>
          <a:xfrm>
            <a:off x="3449704" y="6155870"/>
            <a:ext cx="5292589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Convierte señales digitales en decisiones ganadoras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8EAC69-DD92-9159-DD5A-C23DADD5489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11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EE7E32A-6539-D5F3-E7FA-1CF27B2E35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490" y="2420888"/>
            <a:ext cx="6102854" cy="45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805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5EECD-A861-8EBC-18F1-A458D74ED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F4C9A64-2384-EE95-080D-A292A57200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9FE521D7-03CE-BBF4-D937-0A151CF57557}"/>
              </a:ext>
            </a:extLst>
          </p:cNvPr>
          <p:cNvSpPr txBox="1">
            <a:spLocks/>
          </p:cNvSpPr>
          <p:nvPr/>
        </p:nvSpPr>
        <p:spPr>
          <a:xfrm>
            <a:off x="3899755" y="1937821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Numa </a:t>
            </a:r>
            <a:r>
              <a:rPr lang="es-MX" sz="4000" b="1" dirty="0" err="1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Game</a:t>
            </a:r>
            <a:endParaRPr lang="es-MX" sz="4000" b="1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2369CE3-5240-3C50-1AA5-818EBE4EEBBC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Gamificación estratégica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5AE185C-3F70-E6D8-B27B-9FA14D07C78E}"/>
              </a:ext>
            </a:extLst>
          </p:cNvPr>
          <p:cNvSpPr txBox="1">
            <a:spLocks/>
          </p:cNvSpPr>
          <p:nvPr/>
        </p:nvSpPr>
        <p:spPr>
          <a:xfrm>
            <a:off x="2429418" y="2341961"/>
            <a:ext cx="7333162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El medio que conecta la pasión del deporte con millones de aficionados en el mundo hispanohablante. Con más de 3 millones de usuarios únicos y 8 millones de sesiones, ofrecemos un ecosistema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omnicanal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que integra web, redes sociales, aplicaciones móviles y video, respaldado por una sólida credibilidad editorial que fortalece el engagement y maximiza el impacto de las marcas.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0A6AB81-34EB-4640-C4F9-9E4E060FD0AB}"/>
              </a:ext>
            </a:extLst>
          </p:cNvPr>
          <p:cNvSpPr txBox="1">
            <a:spLocks/>
          </p:cNvSpPr>
          <p:nvPr/>
        </p:nvSpPr>
        <p:spPr>
          <a:xfrm>
            <a:off x="3449704" y="6155870"/>
            <a:ext cx="5526616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Conquista audiencias a través del juego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429FE89-5BDC-1272-0517-50A881EE4E4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Audiencia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8D2D773-0891-3DAA-7CCB-8387163B4650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3A480E-51CD-905D-A9EF-9A7B8E4C352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Numax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E10D46D-A193-CD84-16B7-6A2AF7F44EB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12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C8AE37C-3D7F-FE63-C4E5-7EAD8BBD6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201" y="119675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58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2E0BB-95AE-D3E7-36BB-69D296EF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6B24F4C5-35CA-0731-3223-4A74F59FB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1CDCA2C-E101-F176-D5DC-2DC27DF5BC40}"/>
              </a:ext>
            </a:extLst>
          </p:cNvPr>
          <p:cNvSpPr txBox="1">
            <a:spLocks/>
          </p:cNvSpPr>
          <p:nvPr/>
        </p:nvSpPr>
        <p:spPr>
          <a:xfrm>
            <a:off x="3899755" y="1937821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NUMAX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BB0CE93-85FE-8CAC-41F4-24AF0497C12B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Escalabilidad + Eficiencia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A2C487A-387D-3EB2-1EEA-48834C66E566}"/>
              </a:ext>
            </a:extLst>
          </p:cNvPr>
          <p:cNvSpPr txBox="1">
            <a:spLocks/>
          </p:cNvSpPr>
          <p:nvPr/>
        </p:nvSpPr>
        <p:spPr>
          <a:xfrm>
            <a:off x="2429418" y="2341961"/>
            <a:ext cx="7333162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Centralizamos la gestión de campañas en todos los canales digitales, integrando programática, social,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search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y video en un solo ecosistema. Gracias a la optimización algorítmica en tiempo real,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dashboards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predictivos e integración con más de 40 plataformas y fuentes de datos, ofrecemos una visión 360° del negocio para maximizar el rendimiento y el retorno de inversión.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6D62DEE-9400-B172-35DF-90F6C8CBDEE1}"/>
              </a:ext>
            </a:extLst>
          </p:cNvPr>
          <p:cNvSpPr txBox="1">
            <a:spLocks/>
          </p:cNvSpPr>
          <p:nvPr/>
        </p:nvSpPr>
        <p:spPr>
          <a:xfrm>
            <a:off x="3449704" y="6155870"/>
            <a:ext cx="5526616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La plataforma que multiplica el rendimiento de tus campañas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75674B-90BE-88D2-435C-513BB36F31E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B5BF96-A139-E83D-DE75-E2223F37FC3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Numax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D72180D-96A5-CE47-33D6-B0C5DACB613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MARCA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3494592-8111-AEB8-13CF-9BAD6653F4D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13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B77E98A-2755-8FCB-D8F7-A473D78FA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490" y="2420888"/>
            <a:ext cx="6102854" cy="45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26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FC3A9-CEEE-905E-7E22-EF502DDC1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C3A01688-B2D4-A357-6FA6-67C11E169F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D988FA7-5458-179A-8089-7E3F802C28CC}"/>
              </a:ext>
            </a:extLst>
          </p:cNvPr>
          <p:cNvSpPr txBox="1">
            <a:spLocks/>
          </p:cNvSpPr>
          <p:nvPr/>
        </p:nvSpPr>
        <p:spPr>
          <a:xfrm>
            <a:off x="3899755" y="1937821"/>
            <a:ext cx="4392488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MARCA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82E3257-DF54-CC95-B240-CBD28E7033B2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Medio líderes de Deportes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6FC31B4-1FFF-3A9D-5DF4-C2379E3DB5A0}"/>
              </a:ext>
            </a:extLst>
          </p:cNvPr>
          <p:cNvSpPr txBox="1">
            <a:spLocks/>
          </p:cNvSpPr>
          <p:nvPr/>
        </p:nvSpPr>
        <p:spPr>
          <a:xfrm>
            <a:off x="2429418" y="2341961"/>
            <a:ext cx="7333162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El medio que conecta la pasión del deporte con millones de aficionados en el mundo hispanohablante. Con más de 3 millones de usuarios únicos y 8 millones de sesiones, ofrecemos un ecosistema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omnicanal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que integra web, redes sociales, aplicaciones móviles y video, respaldado por una sólida credibilidad editorial que fortalece el engagement y maximiza el impacto de las marcas.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9B35118C-A661-E96E-308B-FF8D5470C053}"/>
              </a:ext>
            </a:extLst>
          </p:cNvPr>
          <p:cNvSpPr txBox="1">
            <a:spLocks/>
          </p:cNvSpPr>
          <p:nvPr/>
        </p:nvSpPr>
        <p:spPr>
          <a:xfrm>
            <a:off x="3449704" y="6155870"/>
            <a:ext cx="5526616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La plataforma que multiplica el rendimiento de tus campañas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29FBC0-735B-D11F-8BB6-E6E107C148E9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Numax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D32A28-9DB0-4F08-AAB4-8BB3076E90C4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MARCA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65658A9-F83D-40E8-8760-2408765E607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Digital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Home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4951CD-519A-2F72-3E94-62C615A4DB4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14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530C83F-D183-B434-2965-15A16CCFF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490" y="2420888"/>
            <a:ext cx="6102853" cy="45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96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DCA8-5C8D-B2A1-5DFB-DACD0816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D49FF5A2-E07E-1923-EDC5-8D924E8A44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1DB51B9-CA0C-595B-5D40-4B767D0EF8D4}"/>
              </a:ext>
            </a:extLst>
          </p:cNvPr>
          <p:cNvSpPr txBox="1">
            <a:spLocks/>
          </p:cNvSpPr>
          <p:nvPr/>
        </p:nvSpPr>
        <p:spPr>
          <a:xfrm>
            <a:off x="3377696" y="1937821"/>
            <a:ext cx="5436605" cy="563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Digital </a:t>
            </a:r>
            <a:r>
              <a:rPr lang="es-MX" sz="4000" b="1" dirty="0" err="1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Around</a:t>
            </a:r>
            <a:r>
              <a:rPr lang="es-MX" sz="4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 Home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ED7A574-68B7-04D5-9170-A8E5C99DA5E8}"/>
              </a:ext>
            </a:extLst>
          </p:cNvPr>
          <p:cNvSpPr txBox="1">
            <a:spLocks/>
          </p:cNvSpPr>
          <p:nvPr/>
        </p:nvSpPr>
        <p:spPr>
          <a:xfrm>
            <a:off x="3899755" y="1628800"/>
            <a:ext cx="4392488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 err="1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Hiperlocla</a:t>
            </a:r>
            <a:r>
              <a:rPr lang="es-MX" sz="16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 + DOOH + CTV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1A14F698-CDFF-0D42-68F1-14F7B3D10937}"/>
              </a:ext>
            </a:extLst>
          </p:cNvPr>
          <p:cNvSpPr txBox="1">
            <a:spLocks/>
          </p:cNvSpPr>
          <p:nvPr/>
        </p:nvSpPr>
        <p:spPr>
          <a:xfrm>
            <a:off x="2429418" y="2341961"/>
            <a:ext cx="7333162" cy="1144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El medio que conecta la pasión del deporte con millones de aficionados en el mundo hispanohablante. Con más de 3 millones de usuarios únicos y 8 millones de sesiones, ofrecemos un ecosistema </a:t>
            </a:r>
            <a:r>
              <a:rPr lang="es-MX" sz="1050" dirty="0" err="1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omnicanal</a:t>
            </a:r>
            <a:r>
              <a:rPr lang="es-MX" sz="105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 que integra web, redes sociales, aplicaciones móviles y video, respaldado por una sólida credibilidad editorial que fortalece el engagement y maximiza el impacto de las marcas.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E210FAD0-61A6-F7B1-ECA6-D7FADE69D21C}"/>
              </a:ext>
            </a:extLst>
          </p:cNvPr>
          <p:cNvSpPr txBox="1">
            <a:spLocks/>
          </p:cNvSpPr>
          <p:nvPr/>
        </p:nvSpPr>
        <p:spPr>
          <a:xfrm>
            <a:off x="3449704" y="6155870"/>
            <a:ext cx="5526616" cy="2817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6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Impacta en el entorno real y digital del consumidor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7207756-4367-C8D5-8C06-95695F632EA2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DD1618C-03CD-5000-5357-616AF2F529D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MARCA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AD7488-9035-0936-545C-4A0821854CB7}"/>
              </a:ext>
            </a:extLst>
          </p:cNvPr>
          <p:cNvSpPr txBox="1"/>
          <p:nvPr/>
        </p:nvSpPr>
        <p:spPr>
          <a:xfrm>
            <a:off x="5047593" y="702130"/>
            <a:ext cx="234455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Formatos / Digital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Home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52A3EEC-EFB5-A40C-6347-C691D9F3DA2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MediaKit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F0CE126-DAB1-0865-E0D3-7960DE8E2F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9490" y="2420888"/>
            <a:ext cx="6102853" cy="457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56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41530-48BC-CB08-11A1-5E1C04317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DB363ED-13FF-C704-C41D-75E30DE1AEFB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MEDIA</a:t>
            </a:r>
            <a:r>
              <a:rPr lang="es-CO" sz="9000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 KIT</a:t>
            </a:r>
          </a:p>
        </p:txBody>
      </p:sp>
    </p:spTree>
    <p:extLst>
      <p:ext uri="{BB962C8B-B14F-4D97-AF65-F5344CB8AC3E}">
        <p14:creationId xmlns:p14="http://schemas.microsoft.com/office/powerpoint/2010/main" val="671047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FA2B0159-6277-C66D-B97A-04AA4D70C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934D4F7-B5F3-27A0-5FDD-E2C2589901AC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67F2CA-165A-CFBD-BC2D-010E2C38F36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Intersticial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EC105B-CD1B-5FC3-F8FE-FF735D3B983C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0" b="1" dirty="0" err="1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Bubble</a:t>
            </a:r>
            <a:endParaRPr lang="es-CO" sz="9000" dirty="0">
              <a:solidFill>
                <a:srgbClr val="1A478B"/>
              </a:solidFill>
              <a:latin typeface="Red Hat Display Light" panose="02010303040201060303" pitchFamily="2" charset="0"/>
              <a:ea typeface="Red Hat Display Light" panose="02010303040201060303" pitchFamily="2" charset="0"/>
              <a:cs typeface="Red Hat Display Light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20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"/>
    </mc:Choice>
    <mc:Fallback xmlns="">
      <p:transition advTm="1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2A8B9-EFE1-1001-4341-9192BA8A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931FC06-EF8C-1ED4-A479-3969A38CA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4111" y="624680"/>
            <a:ext cx="3448011" cy="37574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E41B16A-1804-F013-BEBE-3EAAC24E6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05061" y="3898310"/>
            <a:ext cx="3233407" cy="383102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714208B4-0F5E-3588-26B3-7EBE3EE470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917" y="2503404"/>
            <a:ext cx="3448011" cy="37574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22A445C-7B69-09AF-EEDC-A6EF69BAEA90}"/>
              </a:ext>
            </a:extLst>
          </p:cNvPr>
          <p:cNvSpPr txBox="1"/>
          <p:nvPr/>
        </p:nvSpPr>
        <p:spPr>
          <a:xfrm>
            <a:off x="-3481552" y="6488668"/>
            <a:ext cx="1658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Aparece el “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” con la marca del cliente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8296E13-B6AD-7F85-88C4-F1B62771F940}"/>
              </a:ext>
            </a:extLst>
          </p:cNvPr>
          <p:cNvSpPr txBox="1"/>
          <p:nvPr/>
        </p:nvSpPr>
        <p:spPr>
          <a:xfrm>
            <a:off x="903890" y="8666992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Aparece el formato                                                  seleccionado por el cliente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7993704-B85D-16EE-401F-5C35E81EEFAF}"/>
              </a:ext>
            </a:extLst>
          </p:cNvPr>
          <p:cNvSpPr txBox="1"/>
          <p:nvPr/>
        </p:nvSpPr>
        <p:spPr>
          <a:xfrm>
            <a:off x="7021218" y="8547189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El usuario interactúa con el anuncio en pantalla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1CFE5FC-60BA-296E-83AE-8A6718B2A040}"/>
              </a:ext>
            </a:extLst>
          </p:cNvPr>
          <p:cNvSpPr txBox="1"/>
          <p:nvPr/>
        </p:nvSpPr>
        <p:spPr>
          <a:xfrm>
            <a:off x="12192000" y="8547189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Al finalizar se redirecciona a la UTM requerida por el cliente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AFFA07D7-565F-BCCE-D632-76BD369F7A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76EB57A-B3E9-0AB1-97CD-7DD4CC2E1D0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15E23BE-8865-33EE-74A3-F0EF4514CD3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Intersticial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7373A98-DD0A-3D6A-E850-0BF346284D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363" y="5194793"/>
            <a:ext cx="3248586" cy="384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6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"/>
    </mc:Choice>
    <mc:Fallback xmlns="">
      <p:transition advTm="1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9265-C147-E0AD-EDB5-EDC2E2EB2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95C41F96-E6A8-C947-F910-7723B913C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6AB88B1-2D15-71CA-5C1E-59318F9D56D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267515-D7E8-D037-EBA5-9EDF25B1A69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Intersticial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9574D968-48BA-F6F5-B674-261986B5B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64" y="1765738"/>
            <a:ext cx="3448011" cy="375744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8C8CFB9-C6BA-0EF8-26F9-578777D4D1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902" y="1776248"/>
            <a:ext cx="3233407" cy="383102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347AB21-819C-C7AA-D550-338670CC2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51" y="1765738"/>
            <a:ext cx="3448011" cy="375744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6A2F19D-18AE-F95A-D592-6C6A3D6230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96" y="1765738"/>
            <a:ext cx="3248586" cy="3841531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6E6EFB9-03B2-C498-7EDB-D3161395CFCA}"/>
              </a:ext>
            </a:extLst>
          </p:cNvPr>
          <p:cNvSpPr txBox="1"/>
          <p:nvPr/>
        </p:nvSpPr>
        <p:spPr>
          <a:xfrm>
            <a:off x="2057400" y="5607269"/>
            <a:ext cx="16580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Aparece el “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” con la marca del cliente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11EA69D-1A53-DC15-CC27-1B67674F645F}"/>
              </a:ext>
            </a:extLst>
          </p:cNvPr>
          <p:cNvSpPr txBox="1"/>
          <p:nvPr/>
        </p:nvSpPr>
        <p:spPr>
          <a:xfrm>
            <a:off x="4123996" y="5607269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Aparece el formato                                                  seleccionado por el cliente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9EAAAE7-D556-F9B5-892C-8940F3D8E558}"/>
              </a:ext>
            </a:extLst>
          </p:cNvPr>
          <p:cNvSpPr txBox="1"/>
          <p:nvPr/>
        </p:nvSpPr>
        <p:spPr>
          <a:xfrm>
            <a:off x="6420507" y="5617779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El usuario interactúa con el anuncio en pantalla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B957345-AE3D-D272-F1A2-11EDD346B6B2}"/>
              </a:ext>
            </a:extLst>
          </p:cNvPr>
          <p:cNvSpPr txBox="1"/>
          <p:nvPr/>
        </p:nvSpPr>
        <p:spPr>
          <a:xfrm>
            <a:off x="8486232" y="5617779"/>
            <a:ext cx="18471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Al finalizar se redirecciona a la UTM requerida por el cliente</a:t>
            </a:r>
          </a:p>
        </p:txBody>
      </p:sp>
    </p:spTree>
    <p:extLst>
      <p:ext uri="{BB962C8B-B14F-4D97-AF65-F5344CB8AC3E}">
        <p14:creationId xmlns:p14="http://schemas.microsoft.com/office/powerpoint/2010/main" val="44392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1392FE37-BEFF-92DE-796C-ABD0C1C8D0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DC6E85E-E7F1-BC1D-563D-B1281ADBC1AA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6EF8740-2E98-3D7E-3B65-0AF06006019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AF395A-F25C-8EDA-A75E-83309CBC9463}"/>
              </a:ext>
            </a:extLst>
          </p:cNvPr>
          <p:cNvSpPr txBox="1"/>
          <p:nvPr/>
        </p:nvSpPr>
        <p:spPr>
          <a:xfrm>
            <a:off x="-3265039" y="1942888"/>
            <a:ext cx="1910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2D8704-8906-F674-F9D5-D54EE12DA9C7}"/>
              </a:ext>
            </a:extLst>
          </p:cNvPr>
          <p:cNvSpPr txBox="1"/>
          <p:nvPr/>
        </p:nvSpPr>
        <p:spPr>
          <a:xfrm>
            <a:off x="-3265040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interactivo que permite mostrar múltiples productos o mensajes dentro de un mismo anuncio, incentivando la exploración y dirección a diferentes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Urls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581438F-E44B-BA22-16B2-EA0712CF9344}"/>
              </a:ext>
            </a:extLst>
          </p:cNvPr>
          <p:cNvSpPr txBox="1"/>
          <p:nvPr/>
        </p:nvSpPr>
        <p:spPr>
          <a:xfrm>
            <a:off x="-366629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8DA8A7-C1DD-EC30-855F-B638A2DD5419}"/>
              </a:ext>
            </a:extLst>
          </p:cNvPr>
          <p:cNvSpPr txBox="1"/>
          <p:nvPr/>
        </p:nvSpPr>
        <p:spPr>
          <a:xfrm>
            <a:off x="-3666300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3% en formatos interactivos y alcance potencial superior al 90% de  usuarios.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8451B3A-DFCA-8D2B-91E3-F93002AB3EE8}"/>
              </a:ext>
            </a:extLst>
          </p:cNvPr>
          <p:cNvSpPr txBox="1"/>
          <p:nvPr/>
        </p:nvSpPr>
        <p:spPr>
          <a:xfrm>
            <a:off x="13645745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7DD9B2-FFCA-63E2-DA3F-90496783A930}"/>
              </a:ext>
            </a:extLst>
          </p:cNvPr>
          <p:cNvSpPr txBox="1"/>
          <p:nvPr/>
        </p:nvSpPr>
        <p:spPr>
          <a:xfrm>
            <a:off x="13645744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tráfico web, promoción de lanzamientos o productos y estrategias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orientadas a usuarios con   intención previa.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98F3E85-3348-A2A7-DDBC-CE30D7B881E6}"/>
              </a:ext>
            </a:extLst>
          </p:cNvPr>
          <p:cNvSpPr txBox="1"/>
          <p:nvPr/>
        </p:nvSpPr>
        <p:spPr>
          <a:xfrm>
            <a:off x="146448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7118E37-6135-2109-11DC-072CF375C683}"/>
              </a:ext>
            </a:extLst>
          </p:cNvPr>
          <p:cNvSpPr txBox="1"/>
          <p:nvPr/>
        </p:nvSpPr>
        <p:spPr>
          <a:xfrm>
            <a:off x="1464485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(aumenta la exploración de múltiples productos dentro del mismo impacto)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(potencia la interacción con formatos dinámicos), lo que permite escalar el engagement y profundizar la navegación del usuario.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E1A0B55-8EF4-8C61-CF8C-0CC5E00ABD67}"/>
              </a:ext>
            </a:extLst>
          </p:cNvPr>
          <p:cNvSpPr txBox="1"/>
          <p:nvPr/>
        </p:nvSpPr>
        <p:spPr>
          <a:xfrm>
            <a:off x="4096406" y="1193211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convierte visibilidad constante en interacción real, llevando a tu audiencia del impacto inicial al clic que impulsa resultados.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4763FC7-1322-7DB3-DE14-93A65ED6983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16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B3FFF07-F8F7-2581-6C77-52498B39180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084B193-8F53-E881-3B47-F06E578C8E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4383" y="6987819"/>
            <a:ext cx="6567025" cy="49252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88C702-8B51-FB89-CBE0-1B0A4C002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633871"/>
            <a:ext cx="6962844" cy="522213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81727C3-A20E-EC98-A506-57E7DE1F4A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11824" y="6968790"/>
            <a:ext cx="6567025" cy="492526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14C59B2A-C709-C921-2907-30A2A5F30B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58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29E95-7C97-337A-B9B6-4B453C81C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B3C5B84-3A6D-F7FD-BE03-1AEF8FFE6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03D6B37-BD06-A66D-8C20-C803A11CE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95492A5C-0AD3-72B5-69C5-CB3F8CF77F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7F0575-1F14-A4EE-5BF3-490317D35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7" y="829088"/>
            <a:ext cx="6567025" cy="4925268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CEA11A59-767A-BFF0-A463-2C6B2A5853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1EC755FE-BA05-18A6-C673-E37E0AF3977D}"/>
              </a:ext>
            </a:extLst>
          </p:cNvPr>
          <p:cNvSpPr txBox="1"/>
          <p:nvPr/>
        </p:nvSpPr>
        <p:spPr>
          <a:xfrm>
            <a:off x="979744" y="1942888"/>
            <a:ext cx="1910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71126A9-471D-08C9-8862-F39FA610F1D7}"/>
              </a:ext>
            </a:extLst>
          </p:cNvPr>
          <p:cNvSpPr txBox="1"/>
          <p:nvPr/>
        </p:nvSpPr>
        <p:spPr>
          <a:xfrm>
            <a:off x="979743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flotante que aparece mientras el usuario navega y se activa con interacción, expandiéndose hacia una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landing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sin interrumpir la experiencia.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164D488-4E1D-363B-E047-F641F173AD2C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E9F932A-D179-F36A-E968-B70010DB0314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interactivos y alcance potencial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 usuarios.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48C8FE7-2A80-3E2B-352F-E80A49FE776A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D4A1953-E220-9057-B3FD-EAE82D18B731}"/>
              </a:ext>
            </a:extLst>
          </p:cNvPr>
          <p:cNvSpPr txBox="1"/>
          <p:nvPr/>
        </p:nvSpPr>
        <p:spPr>
          <a:xfrm>
            <a:off x="8871076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tráfico web, promoción de lanzamientos o productos y estrategias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orientadas a usuarios con intención previa.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BC1F177-4279-7258-42C3-2836A56EE401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6BF67F8-B343-F70E-7C35-E9B5D4B9E3AE}"/>
              </a:ext>
            </a:extLst>
          </p:cNvPr>
          <p:cNvSpPr txBox="1"/>
          <p:nvPr/>
        </p:nvSpPr>
        <p:spPr>
          <a:xfrm>
            <a:off x="8871076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:Complementar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(aumenta la exploración de múltiples productos dentro del mismo impacto)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(potencia la interacción con formatos dinámicos), lo que permite escalar el engagement y profundizar la navegación del usuario.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D5CC6CA-7D41-A19F-3DFD-20497A64D0D7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convierte visibilidad constante en interacción real, llevando a tu audiencia del impacto inicial al clic que impulsa resultados.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071A8E3-8A39-F3BA-2AB3-7EC5EFA23983}"/>
              </a:ext>
            </a:extLst>
          </p:cNvPr>
          <p:cNvSpPr txBox="1"/>
          <p:nvPr/>
        </p:nvSpPr>
        <p:spPr>
          <a:xfrm>
            <a:off x="11437883" y="6453336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16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453DE94-4921-8C12-82D4-AA9E8E17499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7FA5D61-F504-194E-60B3-7ECFDFA4ADD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14051-0468-3627-16BB-A1614905CB4C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E755736F-6223-EE5A-191C-2E8868EEAB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03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AA886-4BC7-1939-CE3B-A5532BF57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17F03CDB-35C4-60C1-DA65-7873B2B6FD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EDDE89F-7C52-EC44-FA67-8D60D323653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4EA52A2-52BD-04F3-D4C3-75F4946F0BED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Market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0DC92BB-5853-8193-C559-40C0601865CB}"/>
              </a:ext>
            </a:extLst>
          </p:cNvPr>
          <p:cNvSpPr txBox="1"/>
          <p:nvPr/>
        </p:nvSpPr>
        <p:spPr>
          <a:xfrm>
            <a:off x="-2905000" y="1942888"/>
            <a:ext cx="19102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F40A1B4-A504-4DE9-0D90-8D8AD4A7E514}"/>
              </a:ext>
            </a:extLst>
          </p:cNvPr>
          <p:cNvSpPr txBox="1"/>
          <p:nvPr/>
        </p:nvSpPr>
        <p:spPr>
          <a:xfrm>
            <a:off x="-290500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interactivo que permite mostrar múltiples productos o mensajes dentro de un mismo anuncio, incentivando la exploración y dirección a diferentes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Urls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91051B4-3029-FCBA-2CAF-524C3D362CA2}"/>
              </a:ext>
            </a:extLst>
          </p:cNvPr>
          <p:cNvSpPr txBox="1"/>
          <p:nvPr/>
        </p:nvSpPr>
        <p:spPr>
          <a:xfrm>
            <a:off x="-386012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B716A65-F26A-00B0-CB25-8BC30D166A5A}"/>
              </a:ext>
            </a:extLst>
          </p:cNvPr>
          <p:cNvSpPr txBox="1"/>
          <p:nvPr/>
        </p:nvSpPr>
        <p:spPr>
          <a:xfrm>
            <a:off x="-3860130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3% en formatos interactivos y alcance potencial superior al 90% de  usuarios.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1AE001C-912B-85D1-1362-6786D5BF6492}"/>
              </a:ext>
            </a:extLst>
          </p:cNvPr>
          <p:cNvSpPr txBox="1"/>
          <p:nvPr/>
        </p:nvSpPr>
        <p:spPr>
          <a:xfrm>
            <a:off x="13008768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CF00267-033F-6999-953B-6C6219823107}"/>
              </a:ext>
            </a:extLst>
          </p:cNvPr>
          <p:cNvSpPr txBox="1"/>
          <p:nvPr/>
        </p:nvSpPr>
        <p:spPr>
          <a:xfrm>
            <a:off x="13008767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tráfico web, promoción de lanzamientos o productos y estrategias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orientadas a usuarios con   intención previa.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09B2C64-BB62-0B00-706D-E378ACC3F70A}"/>
              </a:ext>
            </a:extLst>
          </p:cNvPr>
          <p:cNvSpPr txBox="1"/>
          <p:nvPr/>
        </p:nvSpPr>
        <p:spPr>
          <a:xfrm>
            <a:off x="1363262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7922C9D-93FB-495F-2897-AAE11B367E5D}"/>
              </a:ext>
            </a:extLst>
          </p:cNvPr>
          <p:cNvSpPr txBox="1"/>
          <p:nvPr/>
        </p:nvSpPr>
        <p:spPr>
          <a:xfrm>
            <a:off x="1363261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(aumenta la exploración de múltiples productos dentro del mismo impacto)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(potencia la interacción con formatos dinámicos), lo que permite escalar el engagement y profundizar la navegación del usuario.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F6D0154-3E57-B31C-A72F-D5496D9A126E}"/>
              </a:ext>
            </a:extLst>
          </p:cNvPr>
          <p:cNvSpPr txBox="1"/>
          <p:nvPr/>
        </p:nvSpPr>
        <p:spPr>
          <a:xfrm>
            <a:off x="4096406" y="1193211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convierte visibilidad constante en interacción real, llevando a tu audiencia del impacto inicial al clic que impulsa resultados.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3B8BC14-224E-75C6-BFD2-937D7BFDFD0C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17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C7929B85-BAB2-9A32-A7AB-73606845DA96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425EEE2-166E-D321-AA93-0B8B49430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7777" y="7684626"/>
            <a:ext cx="6567025" cy="49252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DE082C6-AEED-4F27-6B96-C7706754F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8073" y="7387761"/>
            <a:ext cx="6962844" cy="522213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48C0907-55AA-AEE9-11AD-6986F7D90C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77" y="7785325"/>
            <a:ext cx="6567023" cy="492526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1C29B5A7-2778-26E2-2909-D33DC5C38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14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9DFA5199-540B-648F-B5BF-734C8DF1E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8CA8A80-7655-42DF-64E7-DE4481484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829088"/>
            <a:ext cx="6567023" cy="492526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D75CDB2-F92D-041B-F4A5-DB7673AC88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7560E33-14FD-8933-9419-10A003DAB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6A95BF7-E5E3-F3ED-718C-9C522AA70B8D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B3847F-EC68-3E44-A131-3DFF87DBDFE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5AF3E1-F182-360F-F14C-96CEF0EEEF1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Market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C626149-D2B0-6F69-449A-8FFF3959B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DF268A-D942-AE8C-AB2C-12DEBF2253BC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87DBD7E-F1BC-D936-1F61-6315AE9CA062}"/>
              </a:ext>
            </a:extLst>
          </p:cNvPr>
          <p:cNvSpPr txBox="1"/>
          <p:nvPr/>
        </p:nvSpPr>
        <p:spPr>
          <a:xfrm>
            <a:off x="979743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interactivo que permite mostrar múltiples productos o mensajes dentro de un mismo anuncio, incentivando la exploración y dirección a diferentes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Urls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43CE10B-EE98-933C-641F-5E8BBC720FAD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C6C71DC-B7C3-44AD-38A6-FB6D5DFDAC77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entre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2,50%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3,70%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formatos interactivos, incremento de interacción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frente a banners estáticos y tasas de visualización de producto superiores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se presentan múltiples opciones.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E36DDC-89EE-52FA-1962-B35FC6613766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BB6D726-2CA9-1084-525F-8FD57072F657}"/>
              </a:ext>
            </a:extLst>
          </p:cNvPr>
          <p:cNvSpPr txBox="1"/>
          <p:nvPr/>
        </p:nvSpPr>
        <p:spPr>
          <a:xfrm>
            <a:off x="8871076" y="22198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ecommerce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múltiples productos, activaciones de catálogo digital y campañas de consideración donde se busca que el usuario explore varias opciones.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6232B40-BD8E-5F7C-92B0-AC22A90B2218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DA23B03-8A4E-80F1-0BCE-738A0AD6243E}"/>
              </a:ext>
            </a:extLst>
          </p:cNvPr>
          <p:cNvSpPr txBox="1"/>
          <p:nvPr/>
        </p:nvSpPr>
        <p:spPr>
          <a:xfrm>
            <a:off x="8871076" y="4056487"/>
            <a:ext cx="234118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(porque incrementa la interacción mediante elementos dinámicos)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(porque mantiene presencia constante durante la navegación), logrando mayor tiempo de exposición y profundidad de interacción.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DF7BD71-1B99-2F03-08A1-E15DDEEAE503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transforma una sola impresión en múltiples</a:t>
            </a:r>
          </a:p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oportunidades de descubrimiento para tu marca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15278FAA-8327-5CF7-E798-3197B0AFC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FFDE667-B759-AC95-05BE-9654E77F0341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17</a:t>
            </a:r>
          </a:p>
        </p:txBody>
      </p:sp>
    </p:spTree>
    <p:extLst>
      <p:ext uri="{BB962C8B-B14F-4D97-AF65-F5344CB8AC3E}">
        <p14:creationId xmlns:p14="http://schemas.microsoft.com/office/powerpoint/2010/main" val="18254148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344E6-9283-75D9-50E2-616F37028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429CC39-1006-9475-39E1-CE9093D29E8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39B9881-375E-C4E5-DB24-DD84AE4FCC4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4478BE-2422-D227-E79D-C0846C8E0577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E189FD7-B20B-A5EC-8D4C-01C942F3AE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6454F1-8DDB-525B-6684-CE9C384518D7}"/>
              </a:ext>
            </a:extLst>
          </p:cNvPr>
          <p:cNvSpPr txBox="1"/>
          <p:nvPr/>
        </p:nvSpPr>
        <p:spPr>
          <a:xfrm>
            <a:off x="-3287457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73FF5EE-6F1C-1EB8-C3BF-80E8112E1692}"/>
              </a:ext>
            </a:extLst>
          </p:cNvPr>
          <p:cNvSpPr txBox="1"/>
          <p:nvPr/>
        </p:nvSpPr>
        <p:spPr>
          <a:xfrm>
            <a:off x="-3287457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tipo vitrina digital que muestra productos con información clara y CTA directo para facilitar la conversión, con dirección a diferentes 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URLs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E209308-E8E2-01F2-1841-AA5D56A08916}"/>
              </a:ext>
            </a:extLst>
          </p:cNvPr>
          <p:cNvSpPr txBox="1"/>
          <p:nvPr/>
        </p:nvSpPr>
        <p:spPr>
          <a:xfrm>
            <a:off x="-3287457" y="4268782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3B92C7C-F90B-B118-1250-E027EE1D6AA0}"/>
              </a:ext>
            </a:extLst>
          </p:cNvPr>
          <p:cNvSpPr txBox="1"/>
          <p:nvPr/>
        </p:nvSpPr>
        <p:spPr>
          <a:xfrm>
            <a:off x="-3287458" y="4545781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2,00% - 3,50% en anuncios orientados a producto, incremento de intención de compra de hasta 25% cuando el anuncio presenta información clara del producto.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37BBBB-3950-AFA7-47AF-B2C928E8EA86}"/>
              </a:ext>
            </a:extLst>
          </p:cNvPr>
          <p:cNvSpPr txBox="1"/>
          <p:nvPr/>
        </p:nvSpPr>
        <p:spPr>
          <a:xfrm>
            <a:off x="1314805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E790AD0-A0F3-14CF-20EF-D982CC8249AA}"/>
              </a:ext>
            </a:extLst>
          </p:cNvPr>
          <p:cNvSpPr txBox="1"/>
          <p:nvPr/>
        </p:nvSpPr>
        <p:spPr>
          <a:xfrm>
            <a:off x="1314805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ecommerce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promociones de temporada, activaciones de ventas o estrategias orientadas a conversión.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E986471-B9D8-C445-5890-4F2347956113}"/>
              </a:ext>
            </a:extLst>
          </p:cNvPr>
          <p:cNvSpPr txBox="1"/>
          <p:nvPr/>
        </p:nvSpPr>
        <p:spPr>
          <a:xfrm>
            <a:off x="1363334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72982D2-2A99-967E-054D-3AD9CA63160D}"/>
              </a:ext>
            </a:extLst>
          </p:cNvPr>
          <p:cNvSpPr txBox="1"/>
          <p:nvPr/>
        </p:nvSpPr>
        <p:spPr>
          <a:xfrm>
            <a:off x="13633341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 aumentando la probabilidad de conversión)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 hacia nuevas audiencias), logrando balance entre volumen y performance.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8C5C3C1-AF1D-770C-7855-898E54D728CF}"/>
              </a:ext>
            </a:extLst>
          </p:cNvPr>
          <p:cNvSpPr txBox="1"/>
          <p:nvPr/>
        </p:nvSpPr>
        <p:spPr>
          <a:xfrm>
            <a:off x="4096406" y="12626007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 acerca tu escaparate digital a la audiencia correcta y convierte cada impresión en una oportunidad directa de venta.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A1B09E1A-6651-25FA-3A0A-14FF12FA4A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4B8522E-D7C5-F3B7-3539-74EF4876834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18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779C6E01-593A-6288-7AEA-D8357D0573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1083" y="7692414"/>
            <a:ext cx="6962844" cy="5222133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E2C499D4-8D86-72AF-6086-AD037CAE40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38104" y="6795189"/>
            <a:ext cx="6567025" cy="4925269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53A0CC9A-D39C-1131-F5D9-F91B02E82A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6160" y="6795189"/>
            <a:ext cx="6567025" cy="492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11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AAE14-49EF-C647-028B-42FC66EE0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DD55936C-397C-B96C-433B-1B4423B40C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7" y="829088"/>
            <a:ext cx="6567025" cy="4925268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9A8CE948-6DAD-417F-E315-4B6AB21ED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9E2CF86-E146-AD65-F763-0AF0AF552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8608B38-F5A4-0C70-67B6-B7FA557ECD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1A08958-289D-EDA3-1E42-B8CFA1DCD9BF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23250B1-0A28-FFA1-A92D-0EBDC2DA364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61EACA4-BEBD-637D-46A1-EF6247C216C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092C20FC-30CE-5A60-87E4-D5186E0BC0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B1D03C7-2F4B-287D-F781-751C72E10D40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6C1B027-D9E3-3C79-F36A-9E1084A757BD}"/>
              </a:ext>
            </a:extLst>
          </p:cNvPr>
          <p:cNvSpPr txBox="1"/>
          <p:nvPr/>
        </p:nvSpPr>
        <p:spPr>
          <a:xfrm>
            <a:off x="979743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tipo vitrina digital que muestra productos con información clara y CTA directo para facilitar la conversión, con dirección a diferentes 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URLs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09B2B9-7914-52BC-143B-02C033A2A9C1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E64F935-BE7D-C8F8-496C-DCBD4A2AA3A9}"/>
              </a:ext>
            </a:extLst>
          </p:cNvPr>
          <p:cNvSpPr txBox="1"/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2,00%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-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3,50%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anuncios orientados a producto, incremento de intención de compra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el anuncio presenta información clara del producto.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03466BD-1A57-BC73-F08B-29FB2072E6B7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1FB728C-1C7B-736B-B12D-A99E8085E653}"/>
              </a:ext>
            </a:extLst>
          </p:cNvPr>
          <p:cNvSpPr txBox="1"/>
          <p:nvPr/>
        </p:nvSpPr>
        <p:spPr>
          <a:xfrm>
            <a:off x="887107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ecommerce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promociones de temporada, activaciones de ventas o estrategias orientadas a conversión.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D9C76D-B316-6EB8-0F87-B82D451EB4DC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8DD18F6-7AEE-65FB-B7A6-46189BDF4FFC}"/>
              </a:ext>
            </a:extLst>
          </p:cNvPr>
          <p:cNvSpPr txBox="1"/>
          <p:nvPr/>
        </p:nvSpPr>
        <p:spPr>
          <a:xfrm>
            <a:off x="8871076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 aumentando la probabilidad de conversión)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 hacia nuevas audiencias), logrando balance entre volumen y performance.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25FE40-E778-64CC-14BC-D929EBE3753F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 acerca tu escaparate digital a la audiencia correcta y convierte cada impresión en una oportunidad directa de venta.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5EC62044-3396-CA07-F638-CD068A498D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F580191-50B5-C3FF-8F16-69158C71D1AD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18</a:t>
            </a:r>
          </a:p>
        </p:txBody>
      </p:sp>
    </p:spTree>
    <p:extLst>
      <p:ext uri="{BB962C8B-B14F-4D97-AF65-F5344CB8AC3E}">
        <p14:creationId xmlns:p14="http://schemas.microsoft.com/office/powerpoint/2010/main" val="844702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FBBA-011D-FF40-518B-351A058C0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38841E9B-FD03-2659-1776-03E40C381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03771" y="6683535"/>
            <a:ext cx="6567027" cy="492526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B49C63E-15E5-3A99-7893-E6FC89A12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5591" y="6838694"/>
            <a:ext cx="6567025" cy="492526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B006607-8CF8-668E-0F18-D3B6AD25125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0A210E-206F-07AD-C6A7-58C6330EEF5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31D72A-7321-3755-7321-E91197A071A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Talk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398A331-93D1-E2B7-C44E-D991C2C12A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F7406B1-A794-F82F-1992-3DF30893191D}"/>
              </a:ext>
            </a:extLst>
          </p:cNvPr>
          <p:cNvSpPr txBox="1"/>
          <p:nvPr/>
        </p:nvSpPr>
        <p:spPr>
          <a:xfrm>
            <a:off x="-3193032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50F1B6-012B-06F1-BAB6-ADDEE96E848B}"/>
              </a:ext>
            </a:extLst>
          </p:cNvPr>
          <p:cNvSpPr txBox="1"/>
          <p:nvPr/>
        </p:nvSpPr>
        <p:spPr>
          <a:xfrm>
            <a:off x="-3193032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flotante que combina visibilidad constante con contenido  audiovisual para generar mayor impacto y recordación.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9D8E1A9-06CB-A163-1C09-09DD3A4911ED}"/>
              </a:ext>
            </a:extLst>
          </p:cNvPr>
          <p:cNvSpPr txBox="1"/>
          <p:nvPr/>
        </p:nvSpPr>
        <p:spPr>
          <a:xfrm>
            <a:off x="-379489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5B48A96-346D-D348-8264-1E5FB98F0DE2}"/>
              </a:ext>
            </a:extLst>
          </p:cNvPr>
          <p:cNvSpPr txBox="1"/>
          <p:nvPr/>
        </p:nvSpPr>
        <p:spPr>
          <a:xfrm>
            <a:off x="-3794898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70% en formatos de video corto, incremento de recordación de marca de hasta 20% en campañas audiovisuales y CTR cercano al 0,70% cuando el video incluye interacción o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069928B-BC51-5D59-2600-28A34C943949}"/>
              </a:ext>
            </a:extLst>
          </p:cNvPr>
          <p:cNvSpPr txBox="1"/>
          <p:nvPr/>
        </p:nvSpPr>
        <p:spPr>
          <a:xfrm>
            <a:off x="1380085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3808B2-DD5D-6723-B4C5-CB872710BD5C}"/>
              </a:ext>
            </a:extLst>
          </p:cNvPr>
          <p:cNvSpPr txBox="1"/>
          <p:nvPr/>
        </p:nvSpPr>
        <p:spPr>
          <a:xfrm>
            <a:off x="13800856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 de marca o producto,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publicitario y promoción de eventos o contenidos audiovisuales.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98427CA-B6A0-69C6-7EC9-B2F5387F75FA}"/>
              </a:ext>
            </a:extLst>
          </p:cNvPr>
          <p:cNvSpPr txBox="1"/>
          <p:nvPr/>
        </p:nvSpPr>
        <p:spPr>
          <a:xfrm>
            <a:off x="1454052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CB19238-4F0C-7770-8075-249EE2C2B479}"/>
              </a:ext>
            </a:extLst>
          </p:cNvPr>
          <p:cNvSpPr txBox="1"/>
          <p:nvPr/>
        </p:nvSpPr>
        <p:spPr>
          <a:xfrm>
            <a:off x="1454052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 completa en momentos de alta atención) y Video Flotante (extiende el tiempo de exposición durante la navegación), maximizando cobertura y frecuencia en video.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888508-7385-0F1B-791F-22E5EB5E77BB}"/>
              </a:ext>
            </a:extLst>
          </p:cNvPr>
          <p:cNvSpPr txBox="1"/>
          <p:nvPr/>
        </p:nvSpPr>
        <p:spPr>
          <a:xfrm>
            <a:off x="4096406" y="12718032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transforma cada reproducción en una oportunidad para generar impacto, recordación y conexión con tu audiencia.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61DA9F8B-B6A0-5DFA-95B3-2C063CD4C4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4CD3710-32EB-5676-3F1C-7E2E88D8263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19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30B2D08-C38A-66F2-1D52-CF6F303AD3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7472464"/>
            <a:ext cx="6962845" cy="522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70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137A2-BDFF-74BA-0F79-C2FA82F47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DD3EECF6-3B1D-BDE0-C259-A23385043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5" y="851140"/>
            <a:ext cx="6567027" cy="4925269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8808E842-FD4E-3990-B634-44590DE195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C044CD7-6F23-4674-8863-CD735D7A7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7" y="829088"/>
            <a:ext cx="6567025" cy="492526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72CF231-8D98-54CA-6DD1-13684418B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B547CB-6B68-8DCD-E825-4E040FFCE406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222AD22-BDA5-2AE8-0138-2F0CB7B67797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Market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6C6BB8-3452-DE4F-DCD2-0EE6CF286C7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Talk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34FF159-81DF-68B1-0EE1-077640C649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CA4EFF4-A577-5800-2554-677E1965F456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E51BDB-B010-7C4C-4016-9B7D7D228067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flotante que combina visibilidad constante con contenido  audiovisual para generar mayor impacto y recordación.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2065E26-33B8-D800-B2C9-A901AD7571E1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196C61-24EB-1D96-10C5-7658295F47CA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de video corto, 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audiovisuales y CTR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el video incluye interacción o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94FAEAC-3C27-16A5-1D9B-9645C26E363B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852517B-4A54-5195-ED85-F29861FBE37A}"/>
              </a:ext>
            </a:extLst>
          </p:cNvPr>
          <p:cNvSpPr txBox="1"/>
          <p:nvPr/>
        </p:nvSpPr>
        <p:spPr>
          <a:xfrm>
            <a:off x="8871076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 de marca o producto,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publicitario y promoción de eventos o contenidos audiovisuales.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C7E8C69-5FBA-E600-C05B-F21301A9F3D4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A83CDF8-F69D-735E-9A39-1A9361404464}"/>
              </a:ext>
            </a:extLst>
          </p:cNvPr>
          <p:cNvSpPr txBox="1"/>
          <p:nvPr/>
        </p:nvSpPr>
        <p:spPr>
          <a:xfrm>
            <a:off x="8871076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 completa en momentos de alta atención) y Video Flotante (extiende el tiempo de exposición durante la navegación), maximizando cobertura y frecuencia en video.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2B15D47-57D8-3ADF-F6B7-FEBE5335690F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transforma cada reproducción en una oportunidad para generar impacto, recordación y conexión con tu audiencia.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38750F13-6E62-CD9D-8EB6-08F00D3EE3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59BC391-181F-5B9E-EABD-3E826AA233D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2338535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348C9-2A6B-06C4-3085-AB7E7849A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A863D209-8FA1-55C8-67E7-ECEED030C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7576" y="6903548"/>
            <a:ext cx="6567025" cy="492526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AAE3EC-61DA-273F-C1D6-0E0D115E8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188" y="6977765"/>
            <a:ext cx="6567025" cy="49252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38EF428-05C1-F950-F713-09AF3E85F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0846" y="6755115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E5ABB00-DB09-02B5-4D75-D2C2147E73CD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B75AA9-48ED-A78F-67D4-F8622452CA0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97A1A3F-43A4-C4C0-6E84-05E13EE5D2F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D045B75-FBD6-A389-40AB-DB963B8057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784697F-8754-702B-BE03-6E57C348E961}"/>
              </a:ext>
            </a:extLst>
          </p:cNvPr>
          <p:cNvSpPr txBox="1"/>
          <p:nvPr/>
        </p:nvSpPr>
        <p:spPr>
          <a:xfrm>
            <a:off x="-31709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F14B8E1-509C-4C90-65A3-50F3FA82646C}"/>
              </a:ext>
            </a:extLst>
          </p:cNvPr>
          <p:cNvSpPr txBox="1"/>
          <p:nvPr/>
        </p:nvSpPr>
        <p:spPr>
          <a:xfrm>
            <a:off x="-3170943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conversacional que simula un diálogo interactivo (chat box), generando mayor engagement y cercanía con el usuario. Convierte la publicidad en una conversación inteligente, donde cada interacción acerca al usuario a  una decisión.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535866-2DE9-4D0B-46BB-1CA73889F471}"/>
              </a:ext>
            </a:extLst>
          </p:cNvPr>
          <p:cNvSpPr txBox="1"/>
          <p:nvPr/>
        </p:nvSpPr>
        <p:spPr>
          <a:xfrm>
            <a:off x="-391060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E848609-0DB9-E6EE-416E-F6CCC5AA3622}"/>
              </a:ext>
            </a:extLst>
          </p:cNvPr>
          <p:cNvSpPr txBox="1"/>
          <p:nvPr/>
        </p:nvSpPr>
        <p:spPr>
          <a:xfrm>
            <a:off x="-3910610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35% frente a anuncios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estándar, CTR promedio cercano al 3% en formatos interactivos y tasas de engagement superiores al 25% en anuncios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microinteracciones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C629E6C-C2F5-4700-DB72-1146AF94D54E}"/>
              </a:ext>
            </a:extLst>
          </p:cNvPr>
          <p:cNvSpPr txBox="1"/>
          <p:nvPr/>
        </p:nvSpPr>
        <p:spPr>
          <a:xfrm>
            <a:off x="13296801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10433AB-374D-80DA-D656-95F174E996F6}"/>
              </a:ext>
            </a:extLst>
          </p:cNvPr>
          <p:cNvSpPr txBox="1"/>
          <p:nvPr/>
        </p:nvSpPr>
        <p:spPr>
          <a:xfrm>
            <a:off x="13296800" y="22198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que pretenden guiar al usuario a través de una experiencia conversacional que identifica su necesidad, califica su intención y lo dirige dinámicamente hacia la mejor solución, optimizando tanto la conversión como la calidad de la misma.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73B65C1-0EC6-3AAE-5843-5862290E0CDF}"/>
              </a:ext>
            </a:extLst>
          </p:cNvPr>
          <p:cNvSpPr txBox="1"/>
          <p:nvPr/>
        </p:nvSpPr>
        <p:spPr>
          <a:xfrm>
            <a:off x="1401688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BC5F059-A7FB-BAAF-211A-AD9121C80E94}"/>
              </a:ext>
            </a:extLst>
          </p:cNvPr>
          <p:cNvSpPr txBox="1"/>
          <p:nvPr/>
        </p:nvSpPr>
        <p:spPr>
          <a:xfrm>
            <a:off x="14016879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(incrementa la interacción mediante experiencias dinámicas)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(amplía la exploración de contenido), potenciando la participación del usuario.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BE87323-DA33-4643-E171-74FF42E71B16}"/>
              </a:ext>
            </a:extLst>
          </p:cNvPr>
          <p:cNvSpPr txBox="1"/>
          <p:nvPr/>
        </p:nvSpPr>
        <p:spPr>
          <a:xfrm>
            <a:off x="4261903" y="11917932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Talk transforma la publicidad en conversación y crea una experiencia más humana entre tu marca y el usuario.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2A5C61D8-AC1C-072C-4C6D-78BB546530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B2005AB-7227-A442-7FB1-7A3F6387B75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20</a:t>
            </a:r>
          </a:p>
        </p:txBody>
      </p:sp>
    </p:spTree>
    <p:extLst>
      <p:ext uri="{BB962C8B-B14F-4D97-AF65-F5344CB8AC3E}">
        <p14:creationId xmlns:p14="http://schemas.microsoft.com/office/powerpoint/2010/main" val="2191471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EFC93-2B2F-8A83-4DD0-CE380862D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218D1F-1102-853E-5FDF-F38D75F5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7" y="829088"/>
            <a:ext cx="6567025" cy="49252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F4E8B83-6D06-C501-4293-1F9FF5505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A0269BC5-B508-3BAA-193B-D7F6658443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0C0A2EC-0566-F130-37B4-D8C666D52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3A8FA3A-B8F0-06A7-8A40-83DE424833C4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5C5A13D-05F6-7B22-E415-5087B3B0312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F6A68C0-3C9C-76CF-3EF6-778E207F219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029A1C6F-ED89-F6D6-7FED-6E96084CF0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4301DDA-337E-7A8C-D059-15AD9ECBDD93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53B3A2-0341-B151-33F7-13F763350B0D}"/>
              </a:ext>
            </a:extLst>
          </p:cNvPr>
          <p:cNvSpPr txBox="1"/>
          <p:nvPr/>
        </p:nvSpPr>
        <p:spPr>
          <a:xfrm>
            <a:off x="979743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conversacional que simula un diálogo interactivo (chat box), generando mayor engagement y cercanía con el usuario. Convierte la publicidad en una conversación inteligente, donde cada interacción acerca al usuario a  una decisión.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FB7365-3194-6F2C-32B1-EECD0BA88EF9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1D2405-B903-7FA7-F4BE-F200938A74A3}"/>
              </a:ext>
            </a:extLst>
          </p:cNvPr>
          <p:cNvSpPr txBox="1"/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frente a anuncios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estándar, CTR promedio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interactivos y tasas de engagement superiores al 25% en anuncios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microinteracciones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38BD085-E24E-FE8B-E68F-CC2A382BD6A2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F5034CA-54D2-0C07-8F1E-09BF81E7F63D}"/>
              </a:ext>
            </a:extLst>
          </p:cNvPr>
          <p:cNvSpPr txBox="1"/>
          <p:nvPr/>
        </p:nvSpPr>
        <p:spPr>
          <a:xfrm>
            <a:off x="8871076" y="22198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que pretenden guiar al usuario a través de una experiencia conversacional que identifica su necesidad, califica su intención y lo dirige dinámicamente hacia la mejor solución, optimizando tanto la conversión como la calidad de la misma.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00E53AD-2D44-BCB3-61B9-54F50281AC78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8F89CFB-E8EC-541D-A9B8-CE7A35DE38F9}"/>
              </a:ext>
            </a:extLst>
          </p:cNvPr>
          <p:cNvSpPr txBox="1"/>
          <p:nvPr/>
        </p:nvSpPr>
        <p:spPr>
          <a:xfrm>
            <a:off x="8871076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(incrementa la interacción mediante experiencias dinámicas)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(amplía la exploración de contenido), potenciando la participación del usuario.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748352C-39BD-BB93-4391-15E0BACF0202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Talk transforma la publicidad en conversación y crea una experiencia más humana entre tu marca y el usuario.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6026AC20-38A0-6F2B-DA28-9A6D7833EA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CFA2BEB-80F1-836F-50B0-776DDB54D44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20</a:t>
            </a:r>
          </a:p>
        </p:txBody>
      </p:sp>
    </p:spTree>
    <p:extLst>
      <p:ext uri="{BB962C8B-B14F-4D97-AF65-F5344CB8AC3E}">
        <p14:creationId xmlns:p14="http://schemas.microsoft.com/office/powerpoint/2010/main" val="3784252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3C764-3A0F-F58A-5308-B4CB64B2D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>
            <a:extLst>
              <a:ext uri="{FF2B5EF4-FFF2-40B4-BE49-F238E27FC236}">
                <a16:creationId xmlns:a16="http://schemas.microsoft.com/office/drawing/2014/main" id="{4A7E045B-2805-8165-2801-7D422A09E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87394" y="8391893"/>
            <a:ext cx="6567025" cy="49252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4F6A4D-E9FA-CB07-C691-A298E2D89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4406" y="8239027"/>
            <a:ext cx="6567023" cy="49252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202B754C-BE7B-9B07-EE73-1E76E44B7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7035927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CF2141E-0ECD-2329-8CAD-D4D62A1327B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1AA504-D1E2-7620-5456-41F3338E2E6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BD78AAE-C9F4-5F37-BCC3-A062797E1DB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378ECB5-88E8-8675-0C1B-F7EB044A36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3E1C32E-24FB-EEB7-F3B9-9012CB74B9FF}"/>
              </a:ext>
            </a:extLst>
          </p:cNvPr>
          <p:cNvSpPr txBox="1"/>
          <p:nvPr/>
        </p:nvSpPr>
        <p:spPr>
          <a:xfrm>
            <a:off x="-3481064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6548835-2E8C-680B-8BB0-930B27099015}"/>
              </a:ext>
            </a:extLst>
          </p:cNvPr>
          <p:cNvSpPr txBox="1"/>
          <p:nvPr/>
        </p:nvSpPr>
        <p:spPr>
          <a:xfrm>
            <a:off x="-3481064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diseñado para impulsar instalaciones o descargas mediante un CTA directo y visible.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C5EB955-B00C-F264-9E08-8D0B526857AB}"/>
              </a:ext>
            </a:extLst>
          </p:cNvPr>
          <p:cNvSpPr txBox="1"/>
          <p:nvPr/>
        </p:nvSpPr>
        <p:spPr>
          <a:xfrm>
            <a:off x="-391311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8679E4C-C496-C9F2-7E5D-C572C22A0044}"/>
              </a:ext>
            </a:extLst>
          </p:cNvPr>
          <p:cNvSpPr txBox="1"/>
          <p:nvPr/>
        </p:nvSpPr>
        <p:spPr>
          <a:xfrm>
            <a:off x="-3913112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1,50% en campañas orientadas a instalación, tasa de conversión de descarga cercana al 3% y coste por instalación hasta 20% más eficiente frente a formatos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tradicionales.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FB3E04-0EDF-FAD7-6D6F-94AD790A8167}"/>
              </a:ext>
            </a:extLst>
          </p:cNvPr>
          <p:cNvSpPr txBox="1"/>
          <p:nvPr/>
        </p:nvSpPr>
        <p:spPr>
          <a:xfrm>
            <a:off x="13440816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B7108FF-5575-7DEC-49A1-056E04036649}"/>
              </a:ext>
            </a:extLst>
          </p:cNvPr>
          <p:cNvSpPr txBox="1"/>
          <p:nvPr/>
        </p:nvSpPr>
        <p:spPr>
          <a:xfrm>
            <a:off x="13440815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instalación de apps, descarga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ebooks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catálogos, promoción de contenido exclusivo y crecimiento de plataformas digitales.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DC8530-E915-724B-9C5C-242D438A215A}"/>
              </a:ext>
            </a:extLst>
          </p:cNvPr>
          <p:cNvSpPr txBox="1"/>
          <p:nvPr/>
        </p:nvSpPr>
        <p:spPr>
          <a:xfrm>
            <a:off x="1401688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C23C256-DECB-35CA-5E25-736513680A77}"/>
              </a:ext>
            </a:extLst>
          </p:cNvPr>
          <p:cNvSpPr txBox="1"/>
          <p:nvPr/>
        </p:nvSpPr>
        <p:spPr>
          <a:xfrm>
            <a:off x="1401687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 hacia nuevos usuarios) y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</a:t>
            </a:r>
          </a:p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previa), logrando mayor volumen de instalaciones con mejor eficiencia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B2C7E53-F7FB-26C8-FC0C-8922901DE083}"/>
              </a:ext>
            </a:extLst>
          </p:cNvPr>
          <p:cNvSpPr txBox="1"/>
          <p:nvPr/>
        </p:nvSpPr>
        <p:spPr>
          <a:xfrm>
            <a:off x="4096406" y="13045662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 convierte el interés del usuario en acción inmediata y acelera el crecimiento de tu ecosistema digital.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CA3D74CB-480B-1B68-8C49-9AF53A6332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BB44E10F-10FA-AD8F-41C8-884F7B37C0B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21</a:t>
            </a:r>
          </a:p>
        </p:txBody>
      </p:sp>
    </p:spTree>
    <p:extLst>
      <p:ext uri="{BB962C8B-B14F-4D97-AF65-F5344CB8AC3E}">
        <p14:creationId xmlns:p14="http://schemas.microsoft.com/office/powerpoint/2010/main" val="2250126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4937B-1203-895F-3455-B22E04D6B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01F77430-46A4-CFC3-1E55-9BE16AFBD8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15935DC-6A60-3BBF-BADE-0B5970398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957868A-91B7-CF49-ACD1-402DF37FC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829088"/>
            <a:ext cx="6567023" cy="49252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797CA4A-57C5-37F5-8B23-5F63A50E45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FBF538E-E603-3F60-229E-3A04123D0B48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520E4D-B6B2-E5EE-6B39-89AE6A6C367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Talk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247C9B6-C6D5-6E34-42E3-DBC5C8967F3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8319399-3B33-AA81-983F-81D7BD8597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A539A95-F602-F952-9FF1-DB85B4E1BDCD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FAB2937-6EEB-DE2E-4BD5-2B0E453FC8EE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diseñado para impulsar instalaciones o descargas mediante un CTA directo y visible.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B8C1923-3266-7084-CE6B-90E8E907086C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D980814-4EFF-F0EE-6830-CC85BC50056E}"/>
              </a:ext>
            </a:extLst>
          </p:cNvPr>
          <p:cNvSpPr txBox="1"/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1,50%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orientadas a instalación, tasa de conversión de descarga cercana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coste por instalación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más eficiente frente a formatos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tradicionales.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FAE56A-CE7D-E934-1DE1-3EBF18F5EB46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40B42AD-2B62-94FE-3F9A-9D1C65AE058B}"/>
              </a:ext>
            </a:extLst>
          </p:cNvPr>
          <p:cNvSpPr txBox="1"/>
          <p:nvPr/>
        </p:nvSpPr>
        <p:spPr>
          <a:xfrm>
            <a:off x="8871076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instalación de apps, descarga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ebooks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catálogos, promoción de contenido exclusivo y crecimiento de plataformas digitales.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7BC16F9-D07D-CB6E-6284-3A4B30EDC749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54FEDD9-AFED-4BB8-8AC1-4A21610DE9F3}"/>
              </a:ext>
            </a:extLst>
          </p:cNvPr>
          <p:cNvSpPr txBox="1"/>
          <p:nvPr/>
        </p:nvSpPr>
        <p:spPr>
          <a:xfrm>
            <a:off x="8871076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 hacia nuevos usuarios) y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</a:t>
            </a:r>
          </a:p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previa), logrando mayor volumen de instalaciones con mejor eficiencia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EB34387-FCD1-46A5-2872-497BCB1A290C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Descarga convierte el interés del usuario en acción inmediata y acelera el crecimiento de tu ecosistema digital.</a:t>
            </a: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CAD6E4C3-F72F-8D33-8F32-B030EBD761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470DB9F-DCC9-A03A-954A-A6DE0EEB35B4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21</a:t>
            </a:r>
          </a:p>
        </p:txBody>
      </p:sp>
    </p:spTree>
    <p:extLst>
      <p:ext uri="{BB962C8B-B14F-4D97-AF65-F5344CB8AC3E}">
        <p14:creationId xmlns:p14="http://schemas.microsoft.com/office/powerpoint/2010/main" val="2666976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B4AD9-7EEB-D8C2-CF54-8ED2D262B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37C229F-FE29-5277-94E4-522A185FC1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0DA0800-4313-2BEA-5495-0ED35CA901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A543DD2-21C2-1878-B58D-6C81789BBFDD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C9E1F5C-E504-303D-C29F-D710E2B653F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Descargar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A684A90-5466-3149-9DF8-4B87FDC1815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187C3EF0-47B5-2AD2-FBBE-1A0B94CF91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9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143D-95B6-3EC3-9FE7-0A5B7D2BF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55B2A83-D84C-B26C-DAC1-4E2AAF5C3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91DA8BAE-A354-58EB-7F04-3AF01CAE3C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8001598-3693-4B88-E340-B1E4C4386DA8}"/>
              </a:ext>
            </a:extLst>
          </p:cNvPr>
          <p:cNvSpPr txBox="1"/>
          <p:nvPr/>
        </p:nvSpPr>
        <p:spPr>
          <a:xfrm>
            <a:off x="-29892871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9000" dirty="0">
                <a:solidFill>
                  <a:schemeClr val="bg1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Progra</a:t>
            </a:r>
            <a:r>
              <a:rPr lang="es-CO" sz="90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mmatic</a:t>
            </a:r>
            <a:endParaRPr lang="es-CO" sz="9000" dirty="0">
              <a:solidFill>
                <a:schemeClr val="bg1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F19683-B197-A59F-AFC8-638B4620C6E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E0E66B1-5200-0FBB-86A1-8D382A1FC69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 Descargar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45F4FA3-9981-FB1B-42A3-1890ACCB611D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A54ED68-F99A-78C8-EF34-65731304CE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51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07C46-B449-4702-5BD0-496A3268C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BD42B36-430D-3072-23DC-C2A8D06827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CCE4744-F2FA-7CE7-5278-99E55A46E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669360"/>
            <a:ext cx="6962843" cy="522213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B77D87-DC67-9ED1-6B06-4B514AE7DE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402C5A1-DAF9-E465-3108-7F8083F2F1A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39588D-3C28-2D58-B2FE-02904D3C3C5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ACA418A-7014-88DF-EF10-D3F978FC199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DC522DF-51F4-A6F4-78DD-6018B9CB55ED}"/>
              </a:ext>
            </a:extLst>
          </p:cNvPr>
          <p:cNvSpPr txBox="1"/>
          <p:nvPr/>
        </p:nvSpPr>
        <p:spPr>
          <a:xfrm>
            <a:off x="14016880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E4C0029-EFD3-E03B-E675-DA98188B936F}"/>
              </a:ext>
            </a:extLst>
          </p:cNvPr>
          <p:cNvSpPr txBox="1"/>
          <p:nvPr/>
        </p:nvSpPr>
        <p:spPr>
          <a:xfrm>
            <a:off x="14016879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generación de tráfico hacia sitios web,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 usuarios que ya interactuaron con la marca y promoción de productos o servicios, ventas, generación de leads, conversiones.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2EA7691-5E62-9B20-6AFB-E05362905A69}"/>
              </a:ext>
            </a:extLst>
          </p:cNvPr>
          <p:cNvSpPr txBox="1"/>
          <p:nvPr/>
        </p:nvSpPr>
        <p:spPr>
          <a:xfrm>
            <a:off x="1520490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2C92155-9A0F-0966-A23E-F71C5A2B6D54}"/>
              </a:ext>
            </a:extLst>
          </p:cNvPr>
          <p:cNvSpPr txBox="1"/>
          <p:nvPr/>
        </p:nvSpPr>
        <p:spPr>
          <a:xfrm>
            <a:off x="15204908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(aumenta la frecuencia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donde el usuario pasa más tiempo) y DCO Audiencias Similares (expande el alcance hacia perfiles con alta afinidad), logrando crecimiento cualificado.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837318-B1E1-F999-C680-F70AF159E612}"/>
              </a:ext>
            </a:extLst>
          </p:cNvPr>
          <p:cNvSpPr txBox="1"/>
          <p:nvPr/>
        </p:nvSpPr>
        <p:spPr>
          <a:xfrm>
            <a:off x="4096406" y="11781928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permite escalar la visibilidad de tu marca de forma inteligente y convertir cada impresión en una oportunidad de crecimiento.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20C16D8D-9E70-DF1E-6838-5B38CF9EB6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99C2B84-EEC8-9918-DC88-3F547C838C9D}"/>
              </a:ext>
            </a:extLst>
          </p:cNvPr>
          <p:cNvSpPr txBox="1"/>
          <p:nvPr/>
        </p:nvSpPr>
        <p:spPr>
          <a:xfrm>
            <a:off x="-3968037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58247D-C2E0-B715-31DB-FA6882A9BEA3}"/>
              </a:ext>
            </a:extLst>
          </p:cNvPr>
          <p:cNvSpPr txBox="1"/>
          <p:nvPr/>
        </p:nvSpPr>
        <p:spPr>
          <a:xfrm>
            <a:off x="-395102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impactar  audiencias en múltiples sitios y apps mediante compra automatizada y segmentación avanzada.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F6251E9-DD69-D222-A0DB-E0B87A4E0960}"/>
              </a:ext>
            </a:extLst>
          </p:cNvPr>
          <p:cNvSpPr txBox="1"/>
          <p:nvPr/>
        </p:nvSpPr>
        <p:spPr>
          <a:xfrm>
            <a:off x="-587829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6346E17-3C43-6207-F5E2-5F7F0A8D015F}"/>
              </a:ext>
            </a:extLst>
          </p:cNvPr>
          <p:cNvSpPr txBox="1"/>
          <p:nvPr/>
        </p:nvSpPr>
        <p:spPr>
          <a:xfrm>
            <a:off x="-5878294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0,60% en 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optimizadas, alcance potencial superior al 90% de los usuarios de internet a través de redes de inventario programático y tasa de conversión promedio de   en campañas orientadas a performance.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531103-4828-297C-0366-1506680DD77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22</a:t>
            </a:r>
          </a:p>
        </p:txBody>
      </p:sp>
    </p:spTree>
    <p:extLst>
      <p:ext uri="{BB962C8B-B14F-4D97-AF65-F5344CB8AC3E}">
        <p14:creationId xmlns:p14="http://schemas.microsoft.com/office/powerpoint/2010/main" val="4086422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2DA81-B4EC-0C90-39E2-1895ABE93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FB8A28F-D9CD-F283-26CD-4FE69766D8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3436FADB-0B64-09C4-5189-5219563314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F727246-9B6F-24BE-820E-97DF277397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3" cy="522213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46181145-CA95-55D1-9DEA-E17600D12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398F9E1-B20C-F972-0045-03FD3B8D005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0EB3CAE-2F09-05F0-20B9-602B6E66593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09F5F73-B249-C0F9-4FB0-6946DC8CF7F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4C6463-6856-7B06-BF9C-110348AAF76E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C547577-EAB9-E2AB-6302-9C443174CC8F}"/>
              </a:ext>
            </a:extLst>
          </p:cNvPr>
          <p:cNvSpPr txBox="1"/>
          <p:nvPr/>
        </p:nvSpPr>
        <p:spPr>
          <a:xfrm>
            <a:off x="8904311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generación de tráfico hacia sitios web,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 usuarios que ya interactuaron con la marca y promoción de productos o servicios, ventas, generación de leads, conversiones.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3551DA5-D1C0-65CB-817A-3C696321E968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EC53E7-BEB8-D24B-115D-66877BAC6B31}"/>
              </a:ext>
            </a:extLst>
          </p:cNvPr>
          <p:cNvSpPr txBox="1"/>
          <p:nvPr/>
        </p:nvSpPr>
        <p:spPr>
          <a:xfrm>
            <a:off x="8904311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(aumenta la frecuencia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donde el usuario pasa más tiempo) y DCO Audiencias Similares (expande el alcance hacia perfiles con alta afinidad), logrando crecimiento cualificado.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C4F954E-2FDF-55C5-CE32-4B74277FB895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permite escalar la visibilidad de tu marca de forma inteligente y convertir cada impresión en una oportunidad de crecimiento.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24797E4-617B-6B53-4D6E-A12477399265}"/>
              </a:ext>
            </a:extLst>
          </p:cNvPr>
          <p:cNvSpPr txBox="1"/>
          <p:nvPr/>
        </p:nvSpPr>
        <p:spPr>
          <a:xfrm>
            <a:off x="946502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3047CFA-DE35-883E-B32F-8B165B88CC53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impactar  audiencias en múltiples sitios y apps mediante compra automatizada y segmentación avanzada.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AEEF638-0744-28EF-D70F-B61D87059CE7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ACC0C654-0B91-81D1-B980-F8A044E635B2}"/>
              </a:ext>
            </a:extLst>
          </p:cNvPr>
          <p:cNvSpPr txBox="1"/>
          <p:nvPr/>
        </p:nvSpPr>
        <p:spPr>
          <a:xfrm>
            <a:off x="96675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0,60%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optimizadas, alcance potencial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 los usuarios de internet a través de redes de inventario programático y tasa de conversión promedio de   en campañas orientadas a performance.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A3885C37-E8D2-53DE-9010-82D686ED5E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2D99313A-4BCB-7E10-296B-F886186A1A9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22</a:t>
            </a:r>
          </a:p>
        </p:txBody>
      </p:sp>
    </p:spTree>
    <p:extLst>
      <p:ext uri="{BB962C8B-B14F-4D97-AF65-F5344CB8AC3E}">
        <p14:creationId xmlns:p14="http://schemas.microsoft.com/office/powerpoint/2010/main" val="3891219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6EA3F-3ABC-AB42-678A-9F40FBB58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334AE9C-F23F-BD84-1B8B-E838938D5B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CC09D0E-D2DD-E023-2A34-9127F587B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466821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9A87831F-EB56-FA05-39DB-9D9D6DBB1C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9AFC0D8-B2A4-C41E-6BF1-288BAC11430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2093C54-6316-3138-280D-40932D56EA0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5FDEC71-8AD7-499A-5F50-09A46119E290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AEE1B0-0393-CCA7-C826-20478EEB9FA5}"/>
              </a:ext>
            </a:extLst>
          </p:cNvPr>
          <p:cNvSpPr txBox="1"/>
          <p:nvPr/>
        </p:nvSpPr>
        <p:spPr>
          <a:xfrm>
            <a:off x="-4012336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8F694DF-445E-37C8-FB0A-BBA0EA226BFE}"/>
              </a:ext>
            </a:extLst>
          </p:cNvPr>
          <p:cNvSpPr txBox="1"/>
          <p:nvPr/>
        </p:nvSpPr>
        <p:spPr>
          <a:xfrm>
            <a:off x="-3995325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se integra de forma natural dentro del contenido editorial, mejorando la experiencia del usuario.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3E5719F-DAA0-9798-0967-A23EF19BA23A}"/>
              </a:ext>
            </a:extLst>
          </p:cNvPr>
          <p:cNvSpPr txBox="1"/>
          <p:nvPr/>
        </p:nvSpPr>
        <p:spPr>
          <a:xfrm>
            <a:off x="-282148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3051B1-C3EE-37BE-9C87-6F2D4B2FCDE9}"/>
              </a:ext>
            </a:extLst>
          </p:cNvPr>
          <p:cNvSpPr txBox="1"/>
          <p:nvPr/>
        </p:nvSpPr>
        <p:spPr>
          <a:xfrm>
            <a:off x="-2821490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0,80% a 1,20%, superando ampliamente banners tradicionales, incremento de engagement de hasta 60%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encomparación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estándar, cuando el formato se integra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concontenido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relevante.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423D91F-674F-DBAB-E4B9-5C292D3780FC}"/>
              </a:ext>
            </a:extLst>
          </p:cNvPr>
          <p:cNvSpPr txBox="1"/>
          <p:nvPr/>
        </p:nvSpPr>
        <p:spPr>
          <a:xfrm>
            <a:off x="13103233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BA55BA7-F413-7B93-F106-19C1AA8116AE}"/>
              </a:ext>
            </a:extLst>
          </p:cNvPr>
          <p:cNvSpPr txBox="1"/>
          <p:nvPr/>
        </p:nvSpPr>
        <p:spPr>
          <a:xfrm>
            <a:off x="13103232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contenido patrocinado, promoción de artículos 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landing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pages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generación de tráfico cualificado y estrategias de branding donde la marca busca integrarse con el contenido del medio.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B78C56D-348C-6E7B-C6DD-561ABAA004C5}"/>
              </a:ext>
            </a:extLst>
          </p:cNvPr>
          <p:cNvSpPr txBox="1"/>
          <p:nvPr/>
        </p:nvSpPr>
        <p:spPr>
          <a:xfrm>
            <a:off x="1416089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3FBA2E2-12B2-0684-5E86-C67E1B719DD2}"/>
              </a:ext>
            </a:extLst>
          </p:cNvPr>
          <p:cNvSpPr txBox="1"/>
          <p:nvPr/>
        </p:nvSpPr>
        <p:spPr>
          <a:xfrm>
            <a:off x="14160895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 y DCO Segmentación Contextual (alinea el mensaje con el contenido consumido), aumentando relevancia y engagement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9DC762C-01A6-E063-EAAD-D0DE154DD077}"/>
              </a:ext>
            </a:extLst>
          </p:cNvPr>
          <p:cNvSpPr txBox="1"/>
          <p:nvPr/>
        </p:nvSpPr>
        <p:spPr>
          <a:xfrm>
            <a:off x="4088680" y="11493896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permite escalar la visibilidad de tu marca de forma inteligente y convertir cada impresión en una oportunidad de crecimiento.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D6D08DD1-DBBE-47A0-8E18-6B61E89F66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97AB1D4-8AAE-7459-1883-FA77701658A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23</a:t>
            </a:r>
          </a:p>
        </p:txBody>
      </p:sp>
    </p:spTree>
    <p:extLst>
      <p:ext uri="{BB962C8B-B14F-4D97-AF65-F5344CB8AC3E}">
        <p14:creationId xmlns:p14="http://schemas.microsoft.com/office/powerpoint/2010/main" val="3764903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2B2D-2C9F-B0CF-6134-DB2AC322B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CF3EE78-A6C2-0677-D638-7CF11BD02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49034E0B-47EF-B1C8-0007-83B307713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C61E213-ECC6-EECF-5102-6DBB24959A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4DF14B8-992E-F62B-26A2-580658BAB1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3579A3D-48D6-C19A-13FA-492BACDC7C1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A2559AF-2E16-3FB5-AF8B-EFB02626097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31AAAC9-951C-77BB-3700-C98DAB678B6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2605FB1-D048-B454-FFAF-452287C33FCB}"/>
              </a:ext>
            </a:extLst>
          </p:cNvPr>
          <p:cNvSpPr txBox="1"/>
          <p:nvPr/>
        </p:nvSpPr>
        <p:spPr>
          <a:xfrm>
            <a:off x="946502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7B2071-DDC2-BB3C-1739-FE75123C77F8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se integra de forma natural dentro del contenido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editorial,mejorando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la experiencia del usuario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DD45261-2C97-7F1C-7F96-109DC8F4B720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E476D11-8C34-46D9-12C9-E018BAE8AC89}"/>
              </a:ext>
            </a:extLst>
          </p:cNvPr>
          <p:cNvSpPr txBox="1"/>
          <p:nvPr/>
        </p:nvSpPr>
        <p:spPr>
          <a:xfrm>
            <a:off x="966759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de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0,80%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1,20%,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superando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ampliamentebanners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tradicionales, incremento de engagement de hasta 60%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encomparación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estándar, cuando el formato se integra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concontenido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relevante.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AA7DF37-81C9-04EC-C266-324C536EF2A7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0525C0A-8E42-A726-473C-BABC8F01765E}"/>
              </a:ext>
            </a:extLst>
          </p:cNvPr>
          <p:cNvSpPr txBox="1"/>
          <p:nvPr/>
        </p:nvSpPr>
        <p:spPr>
          <a:xfrm>
            <a:off x="8904311" y="22198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contenido patrocinado, promoción de artículos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olanding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pages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generación de tráfico cualificado y estrategias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brandingdonde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la marca busca integrarse con el contenido del medio.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19FDD0C-E1C8-DEB4-EFDF-D6B6D375ED0B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576A42E-C11C-BCF9-14D5-C3DD879778CC}"/>
              </a:ext>
            </a:extLst>
          </p:cNvPr>
          <p:cNvSpPr txBox="1"/>
          <p:nvPr/>
        </p:nvSpPr>
        <p:spPr>
          <a:xfrm>
            <a:off x="8904311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yDCO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Segmentación Contextual (alinea el mensaje con el contenido consumido), aumentando relevancia y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ED5CD58-A40A-596F-36A7-0DEAC5130DAD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permite que tu mensaje se perciba como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partedel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contenido que el usuario quiere consumir, generando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interacciónauténtica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 tu marca.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DDD4ECC-3C5E-A7C9-77A2-490678F8838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23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0D73AF35-5541-2D28-9904-B314954AA6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96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C3ECA-DD0D-D383-01B0-85676A1F4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D44BBDA-66DB-68C4-5FF5-52A24067D9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96A0F49-05C6-3D38-AC6E-FAE5C1041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850750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01C15007-507C-F077-5ACB-857DB4FEBE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4E565BC-A51A-CB5D-D79B-374BB94D7876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612E53-68C4-5CB0-4F27-D699F9D87EC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4DC3AD-D1AA-E4C6-EBC9-0BD5AF89E120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25BB32-FC3E-EAC1-BBEA-9E6772725780}"/>
              </a:ext>
            </a:extLst>
          </p:cNvPr>
          <p:cNvSpPr txBox="1"/>
          <p:nvPr/>
        </p:nvSpPr>
        <p:spPr>
          <a:xfrm>
            <a:off x="-3107033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F4A8928-8031-6E39-8310-8AC3E981B087}"/>
              </a:ext>
            </a:extLst>
          </p:cNvPr>
          <p:cNvSpPr txBox="1"/>
          <p:nvPr/>
        </p:nvSpPr>
        <p:spPr>
          <a:xfrm>
            <a:off x="-3090022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Notificaciones publicitarias que llegan directamente al dispositivo del usuario, captando atención inmediata con mensajes breves y llamados claros a la acción.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64A7B79-EF17-5B2D-3DE1-841648506D56}"/>
              </a:ext>
            </a:extLst>
          </p:cNvPr>
          <p:cNvSpPr txBox="1"/>
          <p:nvPr/>
        </p:nvSpPr>
        <p:spPr>
          <a:xfrm>
            <a:off x="-4184615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6FBCB5-F3ED-E0A5-9E8E-68B84197551F}"/>
              </a:ext>
            </a:extLst>
          </p:cNvPr>
          <p:cNvSpPr txBox="1"/>
          <p:nvPr/>
        </p:nvSpPr>
        <p:spPr>
          <a:xfrm>
            <a:off x="-418461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entre 2% y 4% en 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push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bien segmentadas, tasa de apertura superior al 50% en notificaciones móviles.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DC8110-7FB4-EEE3-F64B-07CA1E08B8DC}"/>
              </a:ext>
            </a:extLst>
          </p:cNvPr>
          <p:cNvSpPr txBox="1"/>
          <p:nvPr/>
        </p:nvSpPr>
        <p:spPr>
          <a:xfrm>
            <a:off x="12767385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5D38274-ABDA-EEE6-6429-53E1B6287BF7}"/>
              </a:ext>
            </a:extLst>
          </p:cNvPr>
          <p:cNvSpPr txBox="1"/>
          <p:nvPr/>
        </p:nvSpPr>
        <p:spPr>
          <a:xfrm>
            <a:off x="12767384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Promociones de tiempo limitado, campañas de tráfico web,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activaciones que buscan generar respuesta inmediata del usuario.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187C754-C040-3AEB-5CD6-976216D8A84D}"/>
              </a:ext>
            </a:extLst>
          </p:cNvPr>
          <p:cNvSpPr txBox="1"/>
          <p:nvPr/>
        </p:nvSpPr>
        <p:spPr>
          <a:xfrm>
            <a:off x="1415343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50D3C47-19CA-B9DA-E93D-B1EFB157E387}"/>
              </a:ext>
            </a:extLst>
          </p:cNvPr>
          <p:cNvSpPr txBox="1"/>
          <p:nvPr/>
        </p:nvSpPr>
        <p:spPr>
          <a:xfrm>
            <a:off x="14153435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DCO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 aumentando la probabilidad de conversión)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la cobertura y frecuencia), lo que permite generar respuesta inmediata con mayor volumen.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F3B737F-D649-DCC6-AF3F-3F1E5C3535F7}"/>
              </a:ext>
            </a:extLst>
          </p:cNvPr>
          <p:cNvSpPr txBox="1"/>
          <p:nvPr/>
        </p:nvSpPr>
        <p:spPr>
          <a:xfrm>
            <a:off x="4096406" y="11363961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Ads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transforman un mensaje directo en una oportunidad inmediata para atraer usuarios hacia tu marca o promoción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47DDBF5-6941-F649-AE34-92272BCAA3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38BBA5A-CBD3-2D56-324B-E971CC7CC63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24</a:t>
            </a:r>
          </a:p>
        </p:txBody>
      </p:sp>
    </p:spTree>
    <p:extLst>
      <p:ext uri="{BB962C8B-B14F-4D97-AF65-F5344CB8AC3E}">
        <p14:creationId xmlns:p14="http://schemas.microsoft.com/office/powerpoint/2010/main" val="3213927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5C645-0BD2-C2D3-893F-83934426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76F27F-353B-85BA-5979-E1F9733447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5808D3C-2671-3BFD-59C6-6413FE0D73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A3516F98-B39C-AA11-44DF-AE2426EE7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C3A31AA-1DF2-3B09-2EEA-408D54C6FD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DF79BA8-96B5-ED44-0DF8-B7865E2BA9B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27E050D-BCD9-9556-B753-45396D80A9D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45E769B-D3CD-22AC-874D-F1E3E9DF435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F83C717-24B4-BCA5-3413-7255F7B915B7}"/>
              </a:ext>
            </a:extLst>
          </p:cNvPr>
          <p:cNvSpPr txBox="1"/>
          <p:nvPr/>
        </p:nvSpPr>
        <p:spPr>
          <a:xfrm>
            <a:off x="946502" y="1942888"/>
            <a:ext cx="25271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76C74F4-ABCD-3731-54B4-89E85FBFDF01}"/>
              </a:ext>
            </a:extLst>
          </p:cNvPr>
          <p:cNvSpPr txBox="1"/>
          <p:nvPr/>
        </p:nvSpPr>
        <p:spPr>
          <a:xfrm>
            <a:off x="963513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Notificaciones publicitarias que llegan directamente al dispositivo del usuario, captando atención inmediata con mensajes breves y llamados claros a la acción.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10F6ED-D364-8F8A-AA2C-8DD712DB91E3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CD3F8F-0980-D74A-90F9-6A4C56BA37E4}"/>
              </a:ext>
            </a:extLst>
          </p:cNvPr>
          <p:cNvSpPr txBox="1"/>
          <p:nvPr/>
        </p:nvSpPr>
        <p:spPr>
          <a:xfrm>
            <a:off x="966759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entre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4%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push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bien segmentadas, tasa de apertura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50%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notificaciones móviles.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9DBDF14-2B33-330B-65C9-10244D7D4F1A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78FBC9-9E9E-E5B1-0A16-A19FC61560E3}"/>
              </a:ext>
            </a:extLst>
          </p:cNvPr>
          <p:cNvSpPr txBox="1"/>
          <p:nvPr/>
        </p:nvSpPr>
        <p:spPr>
          <a:xfrm>
            <a:off x="890431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Promociones de tiempo limitado, campañas de tráfico web,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activaciones que buscan generar respuesta inmediata del usuario.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B6ACFEC-B578-9555-396C-8D95897125A1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7D353A1-942E-12B4-0C32-DDC953FCF10C}"/>
              </a:ext>
            </a:extLst>
          </p:cNvPr>
          <p:cNvSpPr txBox="1"/>
          <p:nvPr/>
        </p:nvSpPr>
        <p:spPr>
          <a:xfrm>
            <a:off x="8904311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DCO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 aumentando la probabilidad de conversión)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la cobertura y frecuencia), lo que permite generar respuesta inmediata con mayor volumen.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2E62172-69E6-E823-33E3-976D9B47C859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Ads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transforman un mensaje directo en una oportunidad inmediata para atraer usuarios hacia tu marca o promoción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C260268-BE77-40C9-57CE-EE4DF3C7D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F393C89D-0124-7AF5-08F3-93A212849D01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24</a:t>
            </a:r>
          </a:p>
        </p:txBody>
      </p:sp>
    </p:spTree>
    <p:extLst>
      <p:ext uri="{BB962C8B-B14F-4D97-AF65-F5344CB8AC3E}">
        <p14:creationId xmlns:p14="http://schemas.microsoft.com/office/powerpoint/2010/main" val="267259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9CB17-43A9-18AE-C85B-FB9B078E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EACA0AD-CC54-1AE8-9F74-860FD163A5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58F84FC-C574-4D7C-375E-ADBEB60A5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7245424"/>
            <a:ext cx="6962843" cy="522213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8E6161C2-9054-158B-ADAE-DE115E6AE2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52EFA9B-4193-2F81-A5A0-E80CFBB6EA25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FAE494-5516-F355-6494-9E447C87B29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A8FC5C2-6F6C-8833-0238-56B8A39AA24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588DDA-923A-123B-8933-CF4A619E1FCC}"/>
              </a:ext>
            </a:extLst>
          </p:cNvPr>
          <p:cNvSpPr txBox="1"/>
          <p:nvPr/>
        </p:nvSpPr>
        <p:spPr>
          <a:xfrm>
            <a:off x="-3423655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0D76D4-8CDB-4AFF-82BB-41863080B703}"/>
              </a:ext>
            </a:extLst>
          </p:cNvPr>
          <p:cNvSpPr txBox="1"/>
          <p:nvPr/>
        </p:nvSpPr>
        <p:spPr>
          <a:xfrm>
            <a:off x="-340664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interactivos que incorporan elementos dinámicos como video, animación o expansión para generar mayor engagement.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FAA6A56-7371-ECC8-AA07-9CF72BAA3F18}"/>
              </a:ext>
            </a:extLst>
          </p:cNvPr>
          <p:cNvSpPr txBox="1"/>
          <p:nvPr/>
        </p:nvSpPr>
        <p:spPr>
          <a:xfrm>
            <a:off x="-315606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0B33478-B15E-7068-DD1A-CA4E2044694B}"/>
              </a:ext>
            </a:extLst>
          </p:cNvPr>
          <p:cNvSpPr txBox="1"/>
          <p:nvPr/>
        </p:nvSpPr>
        <p:spPr>
          <a:xfrm>
            <a:off x="-3156062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67% frente a banners estándar, CTR promedio entre 2,50% y 4% en formatos interactivos y recordación de marca  hasta 30% mayor en campañas con creatividad dinámica.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1C55462-D859-640F-613B-FEA7F8645CBC}"/>
              </a:ext>
            </a:extLst>
          </p:cNvPr>
          <p:cNvSpPr txBox="1"/>
          <p:nvPr/>
        </p:nvSpPr>
        <p:spPr>
          <a:xfrm>
            <a:off x="12988155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2330CEF-3A99-55FD-037A-17D416F1F210}"/>
              </a:ext>
            </a:extLst>
          </p:cNvPr>
          <p:cNvSpPr txBox="1"/>
          <p:nvPr/>
        </p:nvSpPr>
        <p:spPr>
          <a:xfrm>
            <a:off x="1298815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Llanzamientos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producto, campañas de branding de alto impacto,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publicitario y experiencias interactivas.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CCA8B5B-01A6-63F4-949A-4DDCDC650D8F}"/>
              </a:ext>
            </a:extLst>
          </p:cNvPr>
          <p:cNvSpPr txBox="1"/>
          <p:nvPr/>
        </p:nvSpPr>
        <p:spPr>
          <a:xfrm>
            <a:off x="1341907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3EE920-CBE7-0474-CD2C-35D360D53441}"/>
              </a:ext>
            </a:extLst>
          </p:cNvPr>
          <p:cNvSpPr txBox="1"/>
          <p:nvPr/>
        </p:nvSpPr>
        <p:spPr>
          <a:xfrm>
            <a:off x="13419077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(amplía la exploración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decontenido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del anuncio) y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con video en momentos de alta atención), logrando mayor interacción y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A4A4B65-D613-FDA3-61DC-1176736135DB}"/>
              </a:ext>
            </a:extLst>
          </p:cNvPr>
          <p:cNvSpPr txBox="1"/>
          <p:nvPr/>
        </p:nvSpPr>
        <p:spPr>
          <a:xfrm>
            <a:off x="4096406" y="1214256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convierte un anuncio en una experiencia interactiva que capta atención y fortalece la conexión con la audiencia.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F904084-DBD6-5DB4-11D2-D8DD98C744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C27B182-626C-35DB-385D-B6AE0F0D5767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25</a:t>
            </a:r>
          </a:p>
        </p:txBody>
      </p:sp>
    </p:spTree>
    <p:extLst>
      <p:ext uri="{BB962C8B-B14F-4D97-AF65-F5344CB8AC3E}">
        <p14:creationId xmlns:p14="http://schemas.microsoft.com/office/powerpoint/2010/main" val="3943354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A7B3-D640-CC80-3E87-0A249C68F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9F58372-1DC7-C767-99B2-9A0A05DD01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29CCAB1-B40E-66E2-E333-FC16119A5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38ACE6D-6223-9DBC-61BE-26648C63B1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7555A97-18D3-6CF1-8CAA-EC6D1CDE1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A9BBF2B-347D-D177-E464-0933D46015DD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572817B-3324-A932-C2E6-1D9AF8FB4D8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Push 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8491EB9-3813-3F36-BA5B-1C35D6A996E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BBD20B-ED41-91D4-907E-DCD62ECA2B3D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A438AFE-7CA7-E27E-D2D0-C06A59FCE3B9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interactivos que incorporan elementos dinámicos como video, animación o expansión para generar mayor engagement.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ACE6DDD-3D14-99F0-676F-6410BE689405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C9683FA-F76C-E94B-CEF7-F4F46E937523}"/>
              </a:ext>
            </a:extLst>
          </p:cNvPr>
          <p:cNvSpPr txBox="1"/>
          <p:nvPr/>
        </p:nvSpPr>
        <p:spPr>
          <a:xfrm>
            <a:off x="96675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67%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frente a banners estándar, CTR promedio entre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2,50%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4%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interactivos y recordación de marca 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mayor en campañas con creatividad dinámica.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12F41A1-FFB6-5CDC-72FD-42FB9D33B4C0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C1C6CC-4E8D-2F9F-F112-F9C96F2FAB34}"/>
              </a:ext>
            </a:extLst>
          </p:cNvPr>
          <p:cNvSpPr txBox="1"/>
          <p:nvPr/>
        </p:nvSpPr>
        <p:spPr>
          <a:xfrm>
            <a:off x="890431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Llanzamientos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producto, campañas de branding de alto impacto,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publicitario y experiencias interactivas.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12128C6-53F5-BE17-9478-DB1A2EE2132B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64F4EEE-B64D-A14F-348A-D03FE166FF45}"/>
              </a:ext>
            </a:extLst>
          </p:cNvPr>
          <p:cNvSpPr txBox="1"/>
          <p:nvPr/>
        </p:nvSpPr>
        <p:spPr>
          <a:xfrm>
            <a:off x="8904311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Bubble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Carrusel (amplía la exploración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decontenido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del anuncio) y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con video en momentos de alta atención), logrando mayor interacción y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4FE67C5-5C4C-4BBC-457E-814E5B2F5775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convierte un anuncio en una experiencia interactiva que capta atención y fortalece la conexión con la audiencia.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60DB4C2-1416-ADE9-7E00-B32978E9DF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0B75E9D-F608-B0C4-65B5-096DE16D11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829088"/>
            <a:ext cx="6567023" cy="4925268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E5E9925B-DBB2-B498-7DF7-3AF8BD9406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492060"/>
            <a:ext cx="6962844" cy="522213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B27B33F4-C23D-E80D-6152-C9532B4F275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25</a:t>
            </a:r>
          </a:p>
        </p:txBody>
      </p:sp>
    </p:spTree>
    <p:extLst>
      <p:ext uri="{BB962C8B-B14F-4D97-AF65-F5344CB8AC3E}">
        <p14:creationId xmlns:p14="http://schemas.microsoft.com/office/powerpoint/2010/main" val="19026503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EC9CC-1B0B-D1D8-8BA9-883A48C80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4882A5D4-0151-ED6E-CBC6-F2D57A0090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9BC7717-97C5-9A14-ADD6-6A0C5DF53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669360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63E9F35-74F7-24AC-FA55-B5FE249A7B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F94CE6D-670C-A540-084B-A6013DDBF30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074CD0F-167E-3D8A-F766-DCC2C3B59F37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8C8B85-A5EA-91C8-5E39-779B3138790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3CB5D83-7A65-C4A7-FE27-370E1BA39022}"/>
              </a:ext>
            </a:extLst>
          </p:cNvPr>
          <p:cNvSpPr txBox="1"/>
          <p:nvPr/>
        </p:nvSpPr>
        <p:spPr>
          <a:xfrm>
            <a:off x="-3141014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A0D1DF-B7B7-32AA-F435-492E73B73AF1}"/>
              </a:ext>
            </a:extLst>
          </p:cNvPr>
          <p:cNvSpPr txBox="1"/>
          <p:nvPr/>
        </p:nvSpPr>
        <p:spPr>
          <a:xfrm>
            <a:off x="-312400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distribuido mediante compra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ogramática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que combina segmentación avanzada con alto impacto visual.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BDB25-9E9D-3C33-FD1E-7FDA16F31587}"/>
              </a:ext>
            </a:extLst>
          </p:cNvPr>
          <p:cNvSpPr txBox="1"/>
          <p:nvPr/>
        </p:nvSpPr>
        <p:spPr>
          <a:xfrm>
            <a:off x="-398756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BDFCB5-848B-BCA0-C37B-6E34DCE5243A}"/>
              </a:ext>
            </a:extLst>
          </p:cNvPr>
          <p:cNvSpPr txBox="1"/>
          <p:nvPr/>
        </p:nvSpPr>
        <p:spPr>
          <a:xfrm>
            <a:off x="-3987565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70% y 90% en formatos de video corto, incremento de recordación de marca de hasta 20% en campañas audiovisuales y CTR cercano al 0,50% cuando el video incluye llamado 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laacción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interactivo.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8CCD524-B56A-1A1C-5CBC-BDF65F7CFF21}"/>
              </a:ext>
            </a:extLst>
          </p:cNvPr>
          <p:cNvSpPr txBox="1"/>
          <p:nvPr/>
        </p:nvSpPr>
        <p:spPr>
          <a:xfrm>
            <a:off x="1288325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F6E96E2-2626-8192-E68F-783FD53F0C11}"/>
              </a:ext>
            </a:extLst>
          </p:cNvPr>
          <p:cNvSpPr txBox="1"/>
          <p:nvPr/>
        </p:nvSpPr>
        <p:spPr>
          <a:xfrm>
            <a:off x="12883256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 de productos,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marca, promoción de eventos o contenidos audiovisuales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2B63CD1-55CE-87AB-D4F8-9BCCF504D63A}"/>
              </a:ext>
            </a:extLst>
          </p:cNvPr>
          <p:cNvSpPr txBox="1"/>
          <p:nvPr/>
        </p:nvSpPr>
        <p:spPr>
          <a:xfrm>
            <a:off x="1331418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360C0CA-0ECA-5838-DF0A-6664983E3BBA}"/>
              </a:ext>
            </a:extLst>
          </p:cNvPr>
          <p:cNvSpPr txBox="1"/>
          <p:nvPr/>
        </p:nvSpPr>
        <p:spPr>
          <a:xfrm>
            <a:off x="1331417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(garantiza visualización en entornos de alto consumo) y Video Flotante (extiende la exposición del mensaje), maximizando alcance y frecuencia.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D53D2C3-5CE1-DC30-3375-B442CF58DA89}"/>
              </a:ext>
            </a:extLst>
          </p:cNvPr>
          <p:cNvSpPr txBox="1"/>
          <p:nvPr/>
        </p:nvSpPr>
        <p:spPr>
          <a:xfrm>
            <a:off x="4096406" y="11566500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transforma cada reproducción en una</a:t>
            </a:r>
          </a:p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oportunidad para conectar con tu audiencia y amplificar el impacto de tu mensaje.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2C52E02-64B2-0833-3163-CDA893915C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5D5D2F8-7995-B0D9-6EA4-C1A89E3B00E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26</a:t>
            </a:r>
          </a:p>
        </p:txBody>
      </p:sp>
    </p:spTree>
    <p:extLst>
      <p:ext uri="{BB962C8B-B14F-4D97-AF65-F5344CB8AC3E}">
        <p14:creationId xmlns:p14="http://schemas.microsoft.com/office/powerpoint/2010/main" val="564891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CFB1-9FC3-FE4D-8D18-7813219E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33BE459-4AFC-EA14-3FEF-7E5DB4C28B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7EC4B51E-1D8B-671F-8ED9-204F572E52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511F4BB-015C-C6BF-AD2F-52F6814DEC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FC423A0-7CAE-1D21-5F86-E855BEE47E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C4BDB3C-AD1F-6496-E727-C11C0919F68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FA4075-D910-93BA-9B42-E9CE2002EEF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8E8751-28FB-CB96-CF94-50B544D96B0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B5F4E3-F255-4721-19DE-989B6C96D3E8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FDA7526-0FD4-75F9-D775-5A99B257E9CC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distribuido mediante compra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ogramática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que combina segmentación avanzada con alto impacto visual.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C16D04-5FDC-C2C2-56FC-427463E71616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9CE7F40-93F6-375B-8AAA-A7F9DBF079CB}"/>
              </a:ext>
            </a:extLst>
          </p:cNvPr>
          <p:cNvSpPr txBox="1"/>
          <p:nvPr/>
        </p:nvSpPr>
        <p:spPr>
          <a:xfrm>
            <a:off x="966759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de video corto,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audiovisuales y CTR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0,50%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el video incluye llamado 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laacción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interactivo.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38B3DE-99B0-0EFB-AA91-BA97F6040A15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BC6D174-7D63-A87A-0B83-5DC166126E95}"/>
              </a:ext>
            </a:extLst>
          </p:cNvPr>
          <p:cNvSpPr txBox="1"/>
          <p:nvPr/>
        </p:nvSpPr>
        <p:spPr>
          <a:xfrm>
            <a:off x="890431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 de productos,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marca, promoción de eventos o contenidos audiovisuales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A74CE3A-65D3-06F0-F598-28AE383347D3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7244282-CF06-A42D-9439-2CA88CD6C41C}"/>
              </a:ext>
            </a:extLst>
          </p:cNvPr>
          <p:cNvSpPr txBox="1"/>
          <p:nvPr/>
        </p:nvSpPr>
        <p:spPr>
          <a:xfrm>
            <a:off x="8904311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(garantiza visualización en entornos de alto consumo) y Video Flotante (extiende la exposición del mensaje), maximizando alcance y frecuencia.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C6C4B1A-D7A8-6D8F-0ABB-B7A43712BC73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transforma cada reproducción en una</a:t>
            </a:r>
          </a:p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oportunidad para conectar con tu audiencia y amplificar el impacto de tu mensaje.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3C46FB4-8919-009F-22A2-9D7891C06C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6F319B72-28B9-86F3-728B-D338460617F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26</a:t>
            </a:r>
          </a:p>
        </p:txBody>
      </p:sp>
    </p:spTree>
    <p:extLst>
      <p:ext uri="{BB962C8B-B14F-4D97-AF65-F5344CB8AC3E}">
        <p14:creationId xmlns:p14="http://schemas.microsoft.com/office/powerpoint/2010/main" val="21850454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78C66-C080-38E7-4076-E36F2CD7E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47DA539-9B56-841E-4B2F-EBB4D20143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BB94155-784D-8FC9-5EB5-1F851CF80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7560130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3B05E07-3D71-4CDE-7631-DFDFE7F194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85A429C-7083-A113-523D-D2DD45348886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5DB059-D80F-DA91-8D51-B5F9C88A5639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7B4687-D97E-B606-30EF-E6AB914E97D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344040C-E5C9-D0D9-14C0-9CDCBFDC3B5A}"/>
              </a:ext>
            </a:extLst>
          </p:cNvPr>
          <p:cNvSpPr txBox="1"/>
          <p:nvPr/>
        </p:nvSpPr>
        <p:spPr>
          <a:xfrm>
            <a:off x="-3734105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D1BC033-D00F-B62A-BBA0-F2DC5F83335E}"/>
              </a:ext>
            </a:extLst>
          </p:cNvPr>
          <p:cNvSpPr txBox="1"/>
          <p:nvPr/>
        </p:nvSpPr>
        <p:spPr>
          <a:xfrm>
            <a:off x="-371709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aplicaciones móviles que permiten impactar a usuarios en momentos de alto uso del dispositivo.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027866-EEC4-49F7-1DF6-15A8C374CB55}"/>
              </a:ext>
            </a:extLst>
          </p:cNvPr>
          <p:cNvSpPr txBox="1"/>
          <p:nvPr/>
        </p:nvSpPr>
        <p:spPr>
          <a:xfrm>
            <a:off x="-340241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210EAF5-308E-997D-1E5E-C5892BFA86E0}"/>
              </a:ext>
            </a:extLst>
          </p:cNvPr>
          <p:cNvSpPr txBox="1"/>
          <p:nvPr/>
        </p:nvSpPr>
        <p:spPr>
          <a:xfrm>
            <a:off x="-3402419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1,20% en inventario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in-app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tiempos de exposición hasta 2 veces mayores que   en web móvil debido al uso intensivo       de apps.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9892E27-4F47-0300-E6D0-9075FC660D4C}"/>
              </a:ext>
            </a:extLst>
          </p:cNvPr>
          <p:cNvSpPr txBox="1"/>
          <p:nvPr/>
        </p:nvSpPr>
        <p:spPr>
          <a:xfrm>
            <a:off x="12828729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6AAE78-B979-CEB7-0DA6-533AB2A110D5}"/>
              </a:ext>
            </a:extLst>
          </p:cNvPr>
          <p:cNvSpPr txBox="1"/>
          <p:nvPr/>
        </p:nvSpPr>
        <p:spPr>
          <a:xfrm>
            <a:off x="12828728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apps o servicios digitales,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generación de tráfico.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C6D386-1EEF-0446-D0C4-EE4AA289EDB9}"/>
              </a:ext>
            </a:extLst>
          </p:cNvPr>
          <p:cNvSpPr txBox="1"/>
          <p:nvPr/>
        </p:nvSpPr>
        <p:spPr>
          <a:xfrm>
            <a:off x="1325324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C4CAEB-471F-5DAA-30ED-B36CF51D2362}"/>
              </a:ext>
            </a:extLst>
          </p:cNvPr>
          <p:cNvSpPr txBox="1"/>
          <p:nvPr/>
        </p:nvSpPr>
        <p:spPr>
          <a:xfrm>
            <a:off x="1325323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(porque amplía el alcance en otros entornos digitales) y DCO Dispositivos (optimiza el mensaje según el dispositivo), mejorando la eficiencia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2F06F2D-F775-23AC-87E6-E5F84C9FF0FF}"/>
              </a:ext>
            </a:extLst>
          </p:cNvPr>
          <p:cNvSpPr txBox="1"/>
          <p:nvPr/>
        </p:nvSpPr>
        <p:spPr>
          <a:xfrm>
            <a:off x="4096406" y="12457270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permite llegar al usuario en el</a:t>
            </a:r>
          </a:p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momento en que más utiliza su dispositivo, convirtiendo cada impresión móvil en una oportunidad de interacción real.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C68300C-533C-1092-1174-BEB2290A79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49EC8C5-3B3B-BDD7-3ADC-D007FD9847A2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27</a:t>
            </a:r>
          </a:p>
        </p:txBody>
      </p:sp>
    </p:spTree>
    <p:extLst>
      <p:ext uri="{BB962C8B-B14F-4D97-AF65-F5344CB8AC3E}">
        <p14:creationId xmlns:p14="http://schemas.microsoft.com/office/powerpoint/2010/main" val="1276584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22A47-8E14-FFB2-9D97-B43B2E0F8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9C66AA5-CF75-839B-FAF9-CB2738E8BF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417BCB9-EE43-FAC9-D672-8616F837E6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E32A2B0-7E50-A299-B9B0-AA801A307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3" cy="5222132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9A6A7DCE-4A57-60C3-BBE6-01F473491C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960C635-123E-981E-F54B-301E5EA5B5F8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910ACAD-35EB-42C9-DBFD-B71BC4AC30A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872A21-FEBB-0205-E14E-600D6343C39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81A8E4-F62E-2762-82F0-7CF0103E6D8A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5A058BA-4638-3D25-DB53-B651001A086A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aplicaciones móviles que permiten impactar a usuarios en momentos de alto uso del dispositivo.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A53C37-24A8-3CAA-8F26-717B8C68FCD5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90D715-1DDF-E91C-5ED7-393C3B97648C}"/>
              </a:ext>
            </a:extLst>
          </p:cNvPr>
          <p:cNvSpPr txBox="1"/>
          <p:nvPr/>
        </p:nvSpPr>
        <p:spPr>
          <a:xfrm>
            <a:off x="966759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1,20%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in-app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tiempos de exposición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veces mayores que   en web móvil debido al uso intensivo       de apps.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FD6BA5-6E73-F53C-A7AD-F490CAF47E4D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EA26C4B-9740-089F-CEF8-AA1D3A9356AA}"/>
              </a:ext>
            </a:extLst>
          </p:cNvPr>
          <p:cNvSpPr txBox="1"/>
          <p:nvPr/>
        </p:nvSpPr>
        <p:spPr>
          <a:xfrm>
            <a:off x="890431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apps o servicios digitales,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generación de tráfico.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B1FEEE1-AC50-7A03-C3C0-3096F352ABDE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4BD734-1F8F-7706-CA59-A055BC9ABE17}"/>
              </a:ext>
            </a:extLst>
          </p:cNvPr>
          <p:cNvSpPr txBox="1"/>
          <p:nvPr/>
        </p:nvSpPr>
        <p:spPr>
          <a:xfrm>
            <a:off x="8904311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(porque amplía el alcance en otros entornos digitales) y DCO Dispositivos (optimiza el mensaje según el dispositivo), mejorando la eficiencia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3B95FD6-7CAA-04B0-E050-72CA8F84BA61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permite llegar al usuario en el</a:t>
            </a:r>
          </a:p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momento en que más utiliza su dispositivo, convirtiendo cada impresión móvil en una oportunidad de interacción real.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A4DB112D-BDE2-791F-9AED-4AACDFFD88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DCD1A32-55DC-16A4-F501-E08C7E67D04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27</a:t>
            </a:r>
          </a:p>
        </p:txBody>
      </p:sp>
    </p:spTree>
    <p:extLst>
      <p:ext uri="{BB962C8B-B14F-4D97-AF65-F5344CB8AC3E}">
        <p14:creationId xmlns:p14="http://schemas.microsoft.com/office/powerpoint/2010/main" val="262664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7162F-FCE5-F8CE-8DEF-94B80160E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359D221-E680-445D-C7C5-CC1EA929DED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6BDCD7-C28C-F19C-E662-741CB8A896B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 App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3FD7F5-A357-CDDA-6F07-E59406461A0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EB58C36-F0FB-FBB1-832D-9473FC4776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22B84D4-3556-FD2E-9F73-AE2B93B322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070A0CE-6C23-A3A1-D5E4-6D2535B8007C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V</a:t>
            </a:r>
            <a:r>
              <a:rPr lang="es-CO" sz="9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ID</a:t>
            </a:r>
            <a:r>
              <a:rPr lang="es-CO" sz="9000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EO</a:t>
            </a:r>
          </a:p>
        </p:txBody>
      </p:sp>
    </p:spTree>
    <p:extLst>
      <p:ext uri="{BB962C8B-B14F-4D97-AF65-F5344CB8AC3E}">
        <p14:creationId xmlns:p14="http://schemas.microsoft.com/office/powerpoint/2010/main" val="34422696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BA6DC-3D4D-2F92-BC21-25174FDEF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06BFE36-102A-9739-3EE5-DE452C3E5538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2DD16D-1567-91B2-5C0E-D90181CC93D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DE636A7-521E-C51F-69CB-9CAF47F00DC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B11BEE8-D96B-2D24-3FF5-B248587FE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3DA8B926-9CC3-2AAD-9E35-64C0906101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1B13BB1-33E7-4771-92FE-CD1AC536416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37846A8-8AB8-C01D-03DD-6800D0E9A68D}"/>
              </a:ext>
            </a:extLst>
          </p:cNvPr>
          <p:cNvSpPr txBox="1"/>
          <p:nvPr/>
        </p:nvSpPr>
        <p:spPr>
          <a:xfrm>
            <a:off x="-3245454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946193-E9FB-7A62-AB3C-CE99586790C9}"/>
              </a:ext>
            </a:extLst>
          </p:cNvPr>
          <p:cNvSpPr txBox="1"/>
          <p:nvPr/>
        </p:nvSpPr>
        <p:spPr>
          <a:xfrm>
            <a:off x="-324545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híbrido que combina contenido de video con elementos visuales estáticos para reforzar el mensaje.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9D8DEE1-58BF-FFE2-4822-AE0C98EF0FE3}"/>
              </a:ext>
            </a:extLst>
          </p:cNvPr>
          <p:cNvSpPr txBox="1"/>
          <p:nvPr/>
        </p:nvSpPr>
        <p:spPr>
          <a:xfrm>
            <a:off x="-398512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5C26F57-99CD-B7B7-D479-E4F9991ED9E4}"/>
              </a:ext>
            </a:extLst>
          </p:cNvPr>
          <p:cNvSpPr txBox="1"/>
          <p:nvPr/>
        </p:nvSpPr>
        <p:spPr>
          <a:xfrm>
            <a:off x="-3985121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de video digital ,incremento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audiovisuales y CTR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0,80%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el formato incluye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D6D317-541D-0CB0-EBE0-EC1EA678A7B6}"/>
              </a:ext>
            </a:extLst>
          </p:cNvPr>
          <p:cNvSpPr txBox="1"/>
          <p:nvPr/>
        </p:nvSpPr>
        <p:spPr>
          <a:xfrm>
            <a:off x="13454836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D01CD4F-9559-3C38-85A3-EE613B13C8D1}"/>
              </a:ext>
            </a:extLst>
          </p:cNvPr>
          <p:cNvSpPr txBox="1"/>
          <p:nvPr/>
        </p:nvSpPr>
        <p:spPr>
          <a:xfrm>
            <a:off x="13454835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 y promoción de contenido visual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A4EE391-E7EB-AA21-D2C2-42A5FB46CFF4}"/>
              </a:ext>
            </a:extLst>
          </p:cNvPr>
          <p:cNvSpPr txBox="1"/>
          <p:nvPr/>
        </p:nvSpPr>
        <p:spPr>
          <a:xfrm>
            <a:off x="4096406" y="11661918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Imagen Roll combina el poder narrativo del video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elimpacto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visual de la imagen para reforzar el mensaje de tu marca en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cadaimpresión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0E2EC21-2A0F-76A6-D3FD-AB669486AB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00039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01DBDEE-058D-1578-B1CC-4E14462A28D1}"/>
              </a:ext>
            </a:extLst>
          </p:cNvPr>
          <p:cNvSpPr txBox="1"/>
          <p:nvPr/>
        </p:nvSpPr>
        <p:spPr>
          <a:xfrm>
            <a:off x="1345483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EC1FD31-3F03-5A18-F31C-75116572A27C}"/>
              </a:ext>
            </a:extLst>
          </p:cNvPr>
          <p:cNvSpPr txBox="1"/>
          <p:nvPr/>
        </p:nvSpPr>
        <p:spPr>
          <a:xfrm>
            <a:off x="13454835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 completa) y Video Flotante (aumenta el tiempo de exposición),maximizando impacto audiovisual.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F0A4876C-256C-9A1B-EFCE-77F56D905C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0694" y="6924328"/>
            <a:ext cx="6747336" cy="506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99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E6AA2-A7FF-B06A-1548-BCF86892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B0B6003E-CCB0-6671-A370-456D490726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0694" y="980728"/>
            <a:ext cx="6747336" cy="506050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368A533-4EC2-5806-2559-AB78A9B5756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3E1A7AD-CF52-9043-C503-AE50ACCF3D7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662459-B9D6-197A-D5C9-06B59FD35490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04068DA-EA46-AF10-F615-E7B5C4D9F5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50846BA-ADC3-BD5F-B7D2-8416569B0A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905AB8E-329E-5C0F-477D-1C90D03579F7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3CBF2AB-0C30-B101-66B2-7ED23592ED2F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64012B2-9A4B-3FAA-A48F-AFB847EAF2DE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híbrido que combina contenido de video con elementos visuales estáticos para reforzar el mensaje.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B00B57D-FC4F-C602-0F5E-F05EFD14F2B0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0AF19A5-C9AB-2541-97AE-275C10CC08B1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de video digital ,incremento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audiovisuales y CTR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0,80%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el formato incluye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29AF7A-E15D-0388-7535-3C018EE32A72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C32E6FA-AB94-318E-FABB-9EAFD1A64E2D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 y promoción de contenido visual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73E74DC-1942-DC91-EE04-3D5FD3665850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Imagen Roll combina el poder narrativo del video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elimpacto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visual de la imagen para reforzar el mensaje de tu marca en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cadaimpresión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78B9C59-F5F7-0C72-DD47-E987D5E605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20CB873-26D4-7E3A-49AF-A387F4E63DB3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CF5775D-59F9-047E-995A-E8176CD4EE78}"/>
              </a:ext>
            </a:extLst>
          </p:cNvPr>
          <p:cNvSpPr txBox="1"/>
          <p:nvPr/>
        </p:nvSpPr>
        <p:spPr>
          <a:xfrm>
            <a:off x="8871076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 completa) y Video Flotante (aumenta el tiempo de exposición),maximizando impacto audiovisual.</a:t>
            </a:r>
          </a:p>
        </p:txBody>
      </p:sp>
    </p:spTree>
    <p:extLst>
      <p:ext uri="{BB962C8B-B14F-4D97-AF65-F5344CB8AC3E}">
        <p14:creationId xmlns:p14="http://schemas.microsoft.com/office/powerpoint/2010/main" val="1384801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FA4BC-CA96-280B-F720-2C1C9FF43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5650BCD6-F480-A95C-82B9-058C15859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1" y="6281184"/>
            <a:ext cx="6747335" cy="50605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3222D6-5188-48A4-B83B-49DED9F69C6A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7915541-9EC1-2531-2128-C4576069363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A9A99F-0253-0DBF-2822-5C18521025D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BCC06C1-2533-B303-E3FA-BF550049E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C96729AC-7533-2EAB-D39B-4FEB243911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FA42BFA-786C-4221-3B63-17941ACE8114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29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67292E-BC66-2E18-E0E5-4F4BABB69C23}"/>
              </a:ext>
            </a:extLst>
          </p:cNvPr>
          <p:cNvSpPr txBox="1"/>
          <p:nvPr/>
        </p:nvSpPr>
        <p:spPr>
          <a:xfrm>
            <a:off x="-2616968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2D2749-1246-C4D1-17DA-A67E8329E4BB}"/>
              </a:ext>
            </a:extLst>
          </p:cNvPr>
          <p:cNvSpPr txBox="1"/>
          <p:nvPr/>
        </p:nvSpPr>
        <p:spPr>
          <a:xfrm>
            <a:off x="-2616968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que permanece visible mientras el usuario navega, aumentando el tiempo de exposición.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8A2305A-96D1-4517-7014-AF62C70BC856}"/>
              </a:ext>
            </a:extLst>
          </p:cNvPr>
          <p:cNvSpPr txBox="1"/>
          <p:nvPr/>
        </p:nvSpPr>
        <p:spPr>
          <a:xfrm>
            <a:off x="-312102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B4C6DF8-36DE-2ABE-7647-26FB3A1BAC2C}"/>
              </a:ext>
            </a:extLst>
          </p:cNvPr>
          <p:cNvSpPr txBox="1"/>
          <p:nvPr/>
        </p:nvSpPr>
        <p:spPr>
          <a:xfrm>
            <a:off x="-3121024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flotantes, tiempo de visualización hasta 2 veces mayor frente a video estándar y recordación de marca hasta 20% superior en anuncios con visibilidad constante.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DB0EEE5-B816-0667-8DAD-2EE4A002DCF4}"/>
              </a:ext>
            </a:extLst>
          </p:cNvPr>
          <p:cNvSpPr txBox="1"/>
          <p:nvPr/>
        </p:nvSpPr>
        <p:spPr>
          <a:xfrm>
            <a:off x="1280083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B4CA632-B8A5-0123-0D49-895307CF4A64}"/>
              </a:ext>
            </a:extLst>
          </p:cNvPr>
          <p:cNvSpPr txBox="1"/>
          <p:nvPr/>
        </p:nvSpPr>
        <p:spPr>
          <a:xfrm>
            <a:off x="12800831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marca y activaciones que buscan maximizar visibilidad.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B815586-CCB7-6C37-0DAD-924CA8312E73}"/>
              </a:ext>
            </a:extLst>
          </p:cNvPr>
          <p:cNvSpPr txBox="1"/>
          <p:nvPr/>
        </p:nvSpPr>
        <p:spPr>
          <a:xfrm>
            <a:off x="4096406" y="10982818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 garantiza que tu mensaje permanezca visible más tiempo, aumentando las oportunidades de captar la atención de tu audiencia.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ABAF039-544D-FF67-A270-780CF32546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92744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EAE38B7-3C2F-6BD8-D1A8-5F8EF8F2252D}"/>
              </a:ext>
            </a:extLst>
          </p:cNvPr>
          <p:cNvSpPr txBox="1"/>
          <p:nvPr/>
        </p:nvSpPr>
        <p:spPr>
          <a:xfrm>
            <a:off x="1304754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898D8D5-D986-AF4E-71D4-9CBD9FCBE7C7}"/>
              </a:ext>
            </a:extLst>
          </p:cNvPr>
          <p:cNvSpPr txBox="1"/>
          <p:nvPr/>
        </p:nvSpPr>
        <p:spPr>
          <a:xfrm>
            <a:off x="13047540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en diferentes entornos) y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la visualización completa), aumentando cobertura y frecuencia.</a:t>
            </a:r>
          </a:p>
        </p:txBody>
      </p:sp>
    </p:spTree>
    <p:extLst>
      <p:ext uri="{BB962C8B-B14F-4D97-AF65-F5344CB8AC3E}">
        <p14:creationId xmlns:p14="http://schemas.microsoft.com/office/powerpoint/2010/main" val="16841582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9D7F1-8F57-5434-EBDD-ABA9BF809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0D70ECE-BE99-5EC6-6126-608451E3C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1" y="1012560"/>
            <a:ext cx="6747335" cy="50605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F60E7DB-E623-9834-46E6-67622A4677FC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688E7AD-CA78-92EB-51A9-A5F2F265ADD6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Imagen Roll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0B05028-B9E0-19F9-3726-9C1526CC6C3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D78AF0E-D44C-9C91-217C-7C2BD04A3E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7EC2D76-C731-4961-BF20-60B79B7D7B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FA99C92-3D92-D1BE-891C-AC4B3FED6F6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29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75700E-5957-9F95-03E2-89E93BFD11ED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901419-7B55-46CE-2B92-8A87438A2558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que permanece visible mientras el usuario navega, aumentando el tiempo de exposición.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7C8166B-54C8-9103-8FE0-67DA1B69D95F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276B9F5-30D8-99FD-D686-34F4055442F8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flotantes, tiempo de visualización hasta 2 veces mayor frente a video estándar y recordación de marca hasta 20% superior en anuncios con visibilidad constante.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3974944-636E-B132-8A55-1B8A5DA268C2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4BCEB81-55CB-C34F-2CE3-9E03322D7A37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marca y activaciones que buscan maximizar visibilidad.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42026E7-8B0C-4DB8-0A94-124AA6685DD6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 garantiza que tu mensaje permanezca visible más tiempo, aumentando las oportunidades de captar la atención de tu audiencia.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54F39267-B13A-5B36-129D-FF4D29BED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965038B-3299-C934-BCF7-F51B60DD8485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C40F026-9323-D09E-9879-B431BF4DCA1F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en diferentes entornos) y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la visualización completa), aumentando cobertura y frecuencia.</a:t>
            </a:r>
          </a:p>
        </p:txBody>
      </p:sp>
    </p:spTree>
    <p:extLst>
      <p:ext uri="{BB962C8B-B14F-4D97-AF65-F5344CB8AC3E}">
        <p14:creationId xmlns:p14="http://schemas.microsoft.com/office/powerpoint/2010/main" val="2469020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91D9B-257E-2191-0021-8D68B3002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D4E6152C-17AC-4071-299B-B34427AB4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345705"/>
            <a:ext cx="6747334" cy="50605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6542C86-4F92-E02F-C3FF-6F8ABEE83C9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F8B3858-A7FA-BEFF-DEC5-B9379C41CBC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15A5F1-7131-0D28-1389-78C3E7874B4B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C13E22E-2C56-CEBC-AD37-E4337C7B1A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1A4B06D-CD83-4B62-012D-5796D7FC50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BF51C0F-1DA8-C7C1-76EC-0DA8F73CFD2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BD36C8-DED4-387A-EE28-9E226BE44581}"/>
              </a:ext>
            </a:extLst>
          </p:cNvPr>
          <p:cNvSpPr txBox="1"/>
          <p:nvPr/>
        </p:nvSpPr>
        <p:spPr>
          <a:xfrm>
            <a:off x="-3469814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3E9E0A-FF03-49FD-B26C-A240D74568DD}"/>
              </a:ext>
            </a:extLst>
          </p:cNvPr>
          <p:cNvSpPr txBox="1"/>
          <p:nvPr/>
        </p:nvSpPr>
        <p:spPr>
          <a:xfrm>
            <a:off x="-3469814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se reproduce antes del contenido audiovisual, asegurando alta atención del usuario.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CA0808-D72A-C580-594B-4836B5689E89}"/>
              </a:ext>
            </a:extLst>
          </p:cNvPr>
          <p:cNvSpPr txBox="1"/>
          <p:nvPr/>
        </p:nvSpPr>
        <p:spPr>
          <a:xfrm>
            <a:off x="-304901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7CFC407-345E-F126-A106-643EF744E656}"/>
              </a:ext>
            </a:extLst>
          </p:cNvPr>
          <p:cNvSpPr txBox="1"/>
          <p:nvPr/>
        </p:nvSpPr>
        <p:spPr>
          <a:xfrm>
            <a:off x="-3049017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80% y 95% en anuncios pre roll, incremento de recordación de marca de hasta 20% en campañas de video digital y CTR cercano al 0,50% en campañas con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1B0347-81E9-8EE6-A41B-899F92BF9185}"/>
              </a:ext>
            </a:extLst>
          </p:cNvPr>
          <p:cNvSpPr txBox="1"/>
          <p:nvPr/>
        </p:nvSpPr>
        <p:spPr>
          <a:xfrm>
            <a:off x="13796043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45D6241-44B9-DC27-6DA7-B1053E45B2C7}"/>
              </a:ext>
            </a:extLst>
          </p:cNvPr>
          <p:cNvSpPr txBox="1"/>
          <p:nvPr/>
        </p:nvSpPr>
        <p:spPr>
          <a:xfrm>
            <a:off x="13796042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productos, promoción de servicios y estrategias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2B58609-5D36-CF48-CB29-5A994B21335B}"/>
              </a:ext>
            </a:extLst>
          </p:cNvPr>
          <p:cNvSpPr txBox="1"/>
          <p:nvPr/>
        </p:nvSpPr>
        <p:spPr>
          <a:xfrm>
            <a:off x="4096406" y="11053366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asegura que tu marca aparezca antes del contenido que el usuario quiere ver, captando atención desde el primer momento.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FEB1E78-9ADA-3DD5-71DC-F7AAB81EAE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53972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739BFA52-C809-D22A-52AD-D445DD19BAFE}"/>
              </a:ext>
            </a:extLst>
          </p:cNvPr>
          <p:cNvSpPr txBox="1"/>
          <p:nvPr/>
        </p:nvSpPr>
        <p:spPr>
          <a:xfrm>
            <a:off x="1300876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15D1F73-F881-DF35-D562-D9825C26F336}"/>
              </a:ext>
            </a:extLst>
          </p:cNvPr>
          <p:cNvSpPr txBox="1"/>
          <p:nvPr/>
        </p:nvSpPr>
        <p:spPr>
          <a:xfrm>
            <a:off x="13008768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Flotante (extiende la exposición del mensaje)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alcance), logrando mayor cobertura efectiva.</a:t>
            </a:r>
          </a:p>
        </p:txBody>
      </p:sp>
    </p:spTree>
    <p:extLst>
      <p:ext uri="{BB962C8B-B14F-4D97-AF65-F5344CB8AC3E}">
        <p14:creationId xmlns:p14="http://schemas.microsoft.com/office/powerpoint/2010/main" val="12671900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68355-4C76-DDE6-7BAA-38C79E3D3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370165B4-D048-6C7F-0911-3205AD597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3"/>
            <a:ext cx="6747334" cy="506050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0182F0-4C03-1857-1CC0-6ED07EAC730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32E9CEF-ECBE-8325-C71C-40288FE78BB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Flotante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34650CC-609B-0370-E209-800E1758AFC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2D5CB8C-618A-49BC-F1EF-678D3A1EC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2AB362A-597F-E48B-73EF-90ECFDECF3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5C9C25E-B0F9-EE67-CAFD-56C94A311184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FDA9C5-187A-AFA8-3C13-1CFCE78DFB81}"/>
              </a:ext>
            </a:extLst>
          </p:cNvPr>
          <p:cNvSpPr txBox="1"/>
          <p:nvPr/>
        </p:nvSpPr>
        <p:spPr>
          <a:xfrm>
            <a:off x="979743" y="1942888"/>
            <a:ext cx="23411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92F8026-3A10-76D6-BA97-4ED471362D37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se reproduce antes del contenido audiovisual, asegurando alta atención del usuario.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414831E-397A-2223-5D7D-C6B2312A2482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0BCCC82-C920-D07D-FF38-A6B898F26579}"/>
              </a:ext>
            </a:extLst>
          </p:cNvPr>
          <p:cNvSpPr txBox="1"/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80% y 95% en anuncios pre roll, incremento de recordación de marca de hasta 20% en campañas de video digital y CTR cercano al 0,50% en campañas con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A520C5-9738-4956-C5E1-8181637956AB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03ACCF-2716-B0A5-BC87-717C1165821A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productos, promoción de servicios y estrategias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4098D2-693A-A1C3-ECD3-D3CFDC9E4711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asegura que tu marca aparezca antes del contenido que el usuario quiere ver, captando atención desde el primer momento.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E7766D1-587E-7741-5499-F8E5BD77C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62DC58-8749-8A85-B098-BE96482359DF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E9D242F-6BB3-7B45-4B91-B62E0FD8BF42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Flotante (extiende la exposición del mensaje)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alcance), logrando mayor cobertura efectiva.</a:t>
            </a:r>
          </a:p>
        </p:txBody>
      </p:sp>
    </p:spTree>
    <p:extLst>
      <p:ext uri="{BB962C8B-B14F-4D97-AF65-F5344CB8AC3E}">
        <p14:creationId xmlns:p14="http://schemas.microsoft.com/office/powerpoint/2010/main" val="1960754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8F195-2958-6271-FAC7-9F21CFD98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4D9B1CA4-2D1C-D9FF-D6B0-48F9A7F27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174291"/>
            <a:ext cx="6747334" cy="50605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1A2007-5441-91C0-7087-F99E414F32C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15F59F-44FA-C16B-38CA-0668EC60379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3DE406E-A49A-22E3-20C5-4B43FD1F7C3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2A43D920-1850-94AA-950F-EB602CAF5F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F0E9CB7-05CC-6510-A592-7399BA1DF4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14F1E3F-BDAF-B1EA-1F27-479BF5EEA5A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1298CAE-F33D-F9BE-2969-F877991030AF}"/>
              </a:ext>
            </a:extLst>
          </p:cNvPr>
          <p:cNvSpPr txBox="1"/>
          <p:nvPr/>
        </p:nvSpPr>
        <p:spPr>
          <a:xfrm>
            <a:off x="-3409056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53035B5-1CDC-0F44-6975-4EFC8B262D1C}"/>
              </a:ext>
            </a:extLst>
          </p:cNvPr>
          <p:cNvSpPr txBox="1"/>
          <p:nvPr/>
        </p:nvSpPr>
        <p:spPr>
          <a:xfrm>
            <a:off x="-340905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integrado dentro del contenido editorial que se activa cuando el usuario llega a esa sección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1E2ED57-CFB6-D846-A6D7-6DD2EECF2163}"/>
              </a:ext>
            </a:extLst>
          </p:cNvPr>
          <p:cNvSpPr txBox="1"/>
          <p:nvPr/>
        </p:nvSpPr>
        <p:spPr>
          <a:xfrm>
            <a:off x="-297700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590007-13D4-A4D4-BFB9-8E7F721A0753}"/>
              </a:ext>
            </a:extLst>
          </p:cNvPr>
          <p:cNvSpPr txBox="1"/>
          <p:nvPr/>
        </p:nvSpPr>
        <p:spPr>
          <a:xfrm>
            <a:off x="-2977009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65% y 75%, CTR cercano al 0,40% en anuncios integrados en contenido.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4970B08-15DC-12DD-476D-115E22E41C76}"/>
              </a:ext>
            </a:extLst>
          </p:cNvPr>
          <p:cNvSpPr txBox="1"/>
          <p:nvPr/>
        </p:nvSpPr>
        <p:spPr>
          <a:xfrm>
            <a:off x="1282082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9FDD01D-F5BE-F4C1-84FA-2642C3165247}"/>
              </a:ext>
            </a:extLst>
          </p:cNvPr>
          <p:cNvSpPr txBox="1"/>
          <p:nvPr/>
        </p:nvSpPr>
        <p:spPr>
          <a:xfrm>
            <a:off x="1282082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contenido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medios digitales.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8FFFB00-18A2-3AF7-57F1-AA2DF41DC25C}"/>
              </a:ext>
            </a:extLst>
          </p:cNvPr>
          <p:cNvSpPr txBox="1"/>
          <p:nvPr/>
        </p:nvSpPr>
        <p:spPr>
          <a:xfrm>
            <a:off x="4096406" y="10881951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 permite que tu mensaje audiovisual se integre de forma natural en el contenido que el usuario ya está consumiendo.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CDA9BA5-44F9-9CF3-5BF3-EACDFF937D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188721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4C8665A-3881-E408-A384-B108E4B9140D}"/>
              </a:ext>
            </a:extLst>
          </p:cNvPr>
          <p:cNvSpPr txBox="1"/>
          <p:nvPr/>
        </p:nvSpPr>
        <p:spPr>
          <a:xfrm>
            <a:off x="1244351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ADAE7F0-FBB8-F066-28AA-141B28201CC3}"/>
              </a:ext>
            </a:extLst>
          </p:cNvPr>
          <p:cNvSpPr txBox="1"/>
          <p:nvPr/>
        </p:nvSpPr>
        <p:spPr>
          <a:xfrm>
            <a:off x="12443517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(se alinea con el contenido editorial) y Video Flotante (aumenta visibilidad), mejorando la experiencia y el engagement.</a:t>
            </a:r>
          </a:p>
        </p:txBody>
      </p:sp>
    </p:spTree>
    <p:extLst>
      <p:ext uri="{BB962C8B-B14F-4D97-AF65-F5344CB8AC3E}">
        <p14:creationId xmlns:p14="http://schemas.microsoft.com/office/powerpoint/2010/main" val="2272033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03599-AB87-441B-0F76-CF962E6D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E60F1CEC-C37C-8FB8-CDB5-F2D7EA060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4" cy="50605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9B8A092-A509-B486-7343-A082ABE6C94C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8D68F97-EA5E-0145-4CF1-A8886B354CA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FBBA2AC-9E28-28D2-4D77-DD91F72D684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170C81C-5A50-245C-9163-D031428C16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654174CF-0795-A736-66B2-C0A05D348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585416E-4471-7F43-2939-497C91C4A6A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31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3AD92A-FFD0-458A-31E7-5A35B63AE69D}"/>
              </a:ext>
            </a:extLst>
          </p:cNvPr>
          <p:cNvSpPr txBox="1"/>
          <p:nvPr/>
        </p:nvSpPr>
        <p:spPr>
          <a:xfrm>
            <a:off x="979743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BFE91B-A780-7845-E468-1A8415CA2ADE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integrado dentro del contenido editorial que se activa cuando el usuario llega a esa sección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FC4691B-F9D2-BEDE-264D-0CB1694E1B1E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97ADB45-13F6-3B4E-5242-484DC74077B0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65% y 75%, CTR cercano al 0,40% en anuncios integrados en contenido.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9A1598-2E60-9AE8-7BF5-FCF879E20A83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590AA93-E3E8-0129-02C2-E665E198A39B}"/>
              </a:ext>
            </a:extLst>
          </p:cNvPr>
          <p:cNvSpPr txBox="1"/>
          <p:nvPr/>
        </p:nvSpPr>
        <p:spPr>
          <a:xfrm>
            <a:off x="887107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contenido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medios digitales.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7ADB2A-95D6-171E-00E4-9BCFEF0E46A9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 permite que tu mensaje audiovisual se integre de forma natural en el contenido que el usuario ya está consumiendo.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C00115F-21E6-862B-4EE1-BBDEB6C02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C110E7E-F004-E014-361E-462A8524BA6D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0CE90EA-8F00-9192-7C9A-0086929610FE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Native (se alinea con el contenido editorial) y Video Flotante (aumenta visibilidad), mejorando la experiencia y el engagement.</a:t>
            </a:r>
          </a:p>
        </p:txBody>
      </p:sp>
    </p:spTree>
    <p:extLst>
      <p:ext uri="{BB962C8B-B14F-4D97-AF65-F5344CB8AC3E}">
        <p14:creationId xmlns:p14="http://schemas.microsoft.com/office/powerpoint/2010/main" val="13092948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63AD-60A4-ACF4-736F-6B429D852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89D0A716-28FB-D9EA-8545-140892DFB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279149"/>
            <a:ext cx="6747333" cy="50605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EC316A1-082A-219B-1170-22027C0D8E6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7AC780-4ECA-E118-C1D5-EE6B1C62B3B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03C1D9-298E-6525-6123-18582D35784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3031089-166B-6174-C3E9-46135DD6F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37DC5F1-8B36-B832-D599-6D86CA7256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1CE38C0-85A9-5D0B-24D6-ED3999416B5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F042E6E-EA5D-051B-8A39-959C6269FF5C}"/>
              </a:ext>
            </a:extLst>
          </p:cNvPr>
          <p:cNvSpPr txBox="1"/>
          <p:nvPr/>
        </p:nvSpPr>
        <p:spPr>
          <a:xfrm>
            <a:off x="-2653328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5028827-EBA0-387F-554D-1C9C1BCFF1CD}"/>
              </a:ext>
            </a:extLst>
          </p:cNvPr>
          <p:cNvSpPr txBox="1"/>
          <p:nvPr/>
        </p:nvSpPr>
        <p:spPr>
          <a:xfrm>
            <a:off x="-2653328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persistente dentro del contenido que permanece visible durante 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scroll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02745E-0516-2441-B706-9F559C2B2ED3}"/>
              </a:ext>
            </a:extLst>
          </p:cNvPr>
          <p:cNvSpPr txBox="1"/>
          <p:nvPr/>
        </p:nvSpPr>
        <p:spPr>
          <a:xfrm>
            <a:off x="-290500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84A4185-6682-B28F-62C8-BE362B6AA1D4}"/>
              </a:ext>
            </a:extLst>
          </p:cNvPr>
          <p:cNvSpPr txBox="1"/>
          <p:nvPr/>
        </p:nvSpPr>
        <p:spPr>
          <a:xfrm>
            <a:off x="-2905001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65% y 80%, tiempo de visualización hasta 2 veces mayor frente a video estándar y recordación de marca hasta20% superior en formatos persistentes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AD4BB2B-4093-7FE6-F729-BF1177D91AB9}"/>
              </a:ext>
            </a:extLst>
          </p:cNvPr>
          <p:cNvSpPr txBox="1"/>
          <p:nvPr/>
        </p:nvSpPr>
        <p:spPr>
          <a:xfrm>
            <a:off x="12960893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6D4410D-C104-AE47-1814-EAE36A9A3A55}"/>
              </a:ext>
            </a:extLst>
          </p:cNvPr>
          <p:cNvSpPr txBox="1"/>
          <p:nvPr/>
        </p:nvSpPr>
        <p:spPr>
          <a:xfrm>
            <a:off x="12960892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branding y promoción dentro de contenido editorial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9D0DD67-B976-DB5C-F707-3E2AE0C8053D}"/>
              </a:ext>
            </a:extLst>
          </p:cNvPr>
          <p:cNvSpPr txBox="1"/>
          <p:nvPr/>
        </p:nvSpPr>
        <p:spPr>
          <a:xfrm>
            <a:off x="4096406" y="10986809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 mantiene tu anuncio visible durante más tiempo, aumentando las oportunidades de impacto y recordación de marca.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6351F75-FCDB-0806-8CAB-A872177CF2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275173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7A5C5CF-CCD0-F2EE-C9FB-AD30792BB086}"/>
              </a:ext>
            </a:extLst>
          </p:cNvPr>
          <p:cNvSpPr txBox="1"/>
          <p:nvPr/>
        </p:nvSpPr>
        <p:spPr>
          <a:xfrm>
            <a:off x="1252997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3364208-3A0E-B2A2-1727-DE8562E1290E}"/>
              </a:ext>
            </a:extLst>
          </p:cNvPr>
          <p:cNvSpPr txBox="1"/>
          <p:nvPr/>
        </p:nvSpPr>
        <p:spPr>
          <a:xfrm>
            <a:off x="12529969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Flotante (aumenta la exposición continua)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alcance), logrando mayor impacto sostenido.</a:t>
            </a:r>
          </a:p>
        </p:txBody>
      </p:sp>
    </p:spTree>
    <p:extLst>
      <p:ext uri="{BB962C8B-B14F-4D97-AF65-F5344CB8AC3E}">
        <p14:creationId xmlns:p14="http://schemas.microsoft.com/office/powerpoint/2010/main" val="2218690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DE29F-EDBC-BBB5-43C8-CFAA16C05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016A1AAC-C1F8-89F6-A8CC-F6FD0520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3" cy="50605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04B2FF3-7107-D228-E3DF-8CC44A9243B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679537-0AE4-C4F6-7A57-0F49A377028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Outstream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In-Read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0EC6944-34F0-24CE-DB15-D6CC115E024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B727275-E859-FA8C-9BC1-64ABD98F3A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217C8559-E76A-A7DB-D912-E349D534FD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A5AD7EB-EAD1-4AEA-E2C5-3C8A95020D4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A030BD-2A48-8596-70D2-4FA8DE816F1B}"/>
              </a:ext>
            </a:extLst>
          </p:cNvPr>
          <p:cNvSpPr txBox="1"/>
          <p:nvPr/>
        </p:nvSpPr>
        <p:spPr>
          <a:xfrm>
            <a:off x="979743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B619B2A-1478-8C47-00CD-7A3DA1965059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persistente dentro del contenido que permanece visible durante 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scroll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BD8BE00-1E0A-4471-3433-71976D63544D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002F92A-EF3E-0D97-2D69-D5E6F1ED97A0}"/>
              </a:ext>
            </a:extLst>
          </p:cNvPr>
          <p:cNvSpPr txBox="1"/>
          <p:nvPr/>
        </p:nvSpPr>
        <p:spPr>
          <a:xfrm>
            <a:off x="979743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65% y 80%, tiempo de visualización hasta 2 veces mayor frente a video estándar y recordación de marca hasta20% superior en formatos persistentes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E4A08B3-4A29-28A5-4D86-D2608B6B0815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540F2F5-849E-7F91-6E77-AD49391424A4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branding y promoción dentro de contenido editorial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9919DF-768B-70DA-5515-ED4C2A07CB4B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 mantiene tu anuncio visible durante más tiempo, aumentando las oportunidades de impacto y recordación de marca.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6DC4381-670B-5A08-7745-FBC9402D5B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186AD492-F26B-3DEB-083C-F8D75E051747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1DA31EE-E652-C9AB-54D1-916740D2E79B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Flotante (aumenta la exposición continua)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alcance), logrando mayor impacto sostenido.</a:t>
            </a:r>
          </a:p>
        </p:txBody>
      </p:sp>
    </p:spTree>
    <p:extLst>
      <p:ext uri="{BB962C8B-B14F-4D97-AF65-F5344CB8AC3E}">
        <p14:creationId xmlns:p14="http://schemas.microsoft.com/office/powerpoint/2010/main" val="4044732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57FD6-1E6A-784D-FA72-0814A3596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6A3E8DE-8C68-C213-D47E-9E2B6FEDDF20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D461C1-AE57-F4AB-7DAA-3C733CFCC897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2DE914-FC47-3E01-C91F-8CCFF2D3020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BAD4946-4F96-6824-A26E-46D50B3D55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9DEDA01-EAF1-3E13-D140-57ED652795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5A2064A-7EF6-A5A8-8522-5264FB38DBD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33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672B6D48-D7BB-0D03-4E21-141D50D018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741368"/>
            <a:ext cx="6747333" cy="506049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8D59828-29A5-92A7-A92B-E50DE0C31263}"/>
              </a:ext>
            </a:extLst>
          </p:cNvPr>
          <p:cNvSpPr txBox="1"/>
          <p:nvPr/>
        </p:nvSpPr>
        <p:spPr>
          <a:xfrm>
            <a:off x="-3769097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465E0768-BCF3-5254-65BB-86CCDC40D3C9}"/>
              </a:ext>
            </a:extLst>
          </p:cNvPr>
          <p:cNvSpPr txBox="1"/>
          <p:nvPr/>
        </p:nvSpPr>
        <p:spPr>
          <a:xfrm>
            <a:off x="-3769097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dinámico que acompaña la navegación del usuario en diferentes entornos digitales.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184780-E07D-A169-2CBE-B4CE7F6DF986}"/>
              </a:ext>
            </a:extLst>
          </p:cNvPr>
          <p:cNvSpPr txBox="1"/>
          <p:nvPr/>
        </p:nvSpPr>
        <p:spPr>
          <a:xfrm>
            <a:off x="-376909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E08866B-E4CD-E676-BA9B-C60BE8F608AD}"/>
              </a:ext>
            </a:extLst>
          </p:cNvPr>
          <p:cNvSpPr txBox="1"/>
          <p:nvPr/>
        </p:nvSpPr>
        <p:spPr>
          <a:xfrm>
            <a:off x="-3769097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70% y 80%, incremento de exposición de marca hasta 30% en formatos dinámicos y CTR cercano al 0,70% en campañas con llamados interactivos.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04461EF-A7A8-BDB7-B5E6-9585E283632F}"/>
              </a:ext>
            </a:extLst>
          </p:cNvPr>
          <p:cNvSpPr txBox="1"/>
          <p:nvPr/>
        </p:nvSpPr>
        <p:spPr>
          <a:xfrm>
            <a:off x="13119549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70B2597-761B-42BE-2639-413E5E6BF70C}"/>
              </a:ext>
            </a:extLst>
          </p:cNvPr>
          <p:cNvSpPr txBox="1"/>
          <p:nvPr/>
        </p:nvSpPr>
        <p:spPr>
          <a:xfrm>
            <a:off x="13119548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promoción de servicios y activaciones de visibilidad.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8E15661C-A24E-BDA3-56BC-D8FE157D133F}"/>
              </a:ext>
            </a:extLst>
          </p:cNvPr>
          <p:cNvSpPr txBox="1"/>
          <p:nvPr/>
        </p:nvSpPr>
        <p:spPr>
          <a:xfrm>
            <a:off x="4096406" y="11449028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 acompaña el recorrido digital del usuario, generando múltiples oportunidades de impacto para tu marca.</a:t>
            </a: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629C29F6-86DD-45CF-3AA0-0CFC671246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64752" y="3503996"/>
            <a:ext cx="2952327" cy="2502863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5360605B-8436-E843-64AF-3AC9A2E30987}"/>
              </a:ext>
            </a:extLst>
          </p:cNvPr>
          <p:cNvSpPr txBox="1"/>
          <p:nvPr/>
        </p:nvSpPr>
        <p:spPr>
          <a:xfrm>
            <a:off x="1311954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DAA829C-5389-1561-BA72-55F3DA057C82}"/>
              </a:ext>
            </a:extLst>
          </p:cNvPr>
          <p:cNvSpPr txBox="1"/>
          <p:nvPr/>
        </p:nvSpPr>
        <p:spPr>
          <a:xfrm>
            <a:off x="13119548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Integrar con Video Flotante (extiende la visibilidad)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alcance), generando múltiples impactos</a:t>
            </a:r>
          </a:p>
        </p:txBody>
      </p:sp>
    </p:spTree>
    <p:extLst>
      <p:ext uri="{BB962C8B-B14F-4D97-AF65-F5344CB8AC3E}">
        <p14:creationId xmlns:p14="http://schemas.microsoft.com/office/powerpoint/2010/main" val="1505324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5E4C3-D0F8-2EDD-3880-EC231A441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7C78695-0DF7-6AB7-1D3E-3042AC03EC7A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E368DB3-F4BB-926E-1F78-93C4A8B4399C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Sticky In-Text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76C0D27-D6B9-6DE9-3C20-8A730C3EBC0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8A1AF61-7EFC-5D1A-DCBE-4805A66F3E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6F94E084-2556-90E0-6288-CCE2122C0B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EDCC449-F282-F5C6-A277-D0B239F0596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33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B5B49684-B1E2-EB55-CE15-70284CAE5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3" cy="506049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859FD1B9-A227-72D6-EAFC-B674A7FA4399}"/>
              </a:ext>
            </a:extLst>
          </p:cNvPr>
          <p:cNvSpPr txBox="1"/>
          <p:nvPr/>
        </p:nvSpPr>
        <p:spPr>
          <a:xfrm>
            <a:off x="979743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465CEA0-FA5D-DD09-D816-89C69EE3966C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dinámico que acompaña la navegación del usuario en diferentes entornos digitales.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0947069-609E-E8D7-B7C4-382F789F0E0A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C36DB76-F81E-F3E0-460E-4BFDA8AB469F}"/>
              </a:ext>
            </a:extLst>
          </p:cNvPr>
          <p:cNvSpPr txBox="1"/>
          <p:nvPr/>
        </p:nvSpPr>
        <p:spPr>
          <a:xfrm>
            <a:off x="979743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70% y 80%, incremento de exposición de marca hasta 30% en formatos dinámicos y CTR cercano al 0,70% en campañas con llamados interactivos.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EC130C1-139E-A5BA-C3FC-7EC83F008F2A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F838033-6E6C-CE15-8C9F-B6D7849305D6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promoción de servicios y activaciones de visibilidad.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642FB370-DE59-A410-2FC6-D2149EF168DE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 acompaña el recorrido digital del usuario, generando múltiples oportunidades de impacto para tu marca.</a:t>
            </a: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54B7A1B0-4C97-CEB6-E1EF-F808E00416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63D41918-A9D0-5F99-93A6-B1C340AEEFA4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F2BE944C-0D67-0907-F1ED-B54C7D159D59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Integrar con Video Flotante (extiende la visibilidad)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alcance), generando múltiples impactos</a:t>
            </a:r>
          </a:p>
        </p:txBody>
      </p:sp>
    </p:spTree>
    <p:extLst>
      <p:ext uri="{BB962C8B-B14F-4D97-AF65-F5344CB8AC3E}">
        <p14:creationId xmlns:p14="http://schemas.microsoft.com/office/powerpoint/2010/main" val="6866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BC322-66EC-AEA6-BD3B-1961EAE38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11114CD-EB6A-D8DA-E154-CD945AB948E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97622F-ECA5-D208-D48B-CFD78F1F9B0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3E69037-C316-4DA3-C1DD-01700F5B221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D0C2A74-C502-9BDD-CBB6-92E89DA927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D2E12E8-0039-4C90-4194-AD29475287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945D556-6268-0B00-FA9B-E0B2FFAC8374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34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C334C29-36F6-8800-5BAC-F87B24C32B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89658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83F2FF5-B465-F4F4-E21D-466959E8FEF8}"/>
              </a:ext>
            </a:extLst>
          </p:cNvPr>
          <p:cNvSpPr txBox="1"/>
          <p:nvPr/>
        </p:nvSpPr>
        <p:spPr>
          <a:xfrm>
            <a:off x="-3181661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113140-8DA3-26CC-8760-2368E659CB35}"/>
              </a:ext>
            </a:extLst>
          </p:cNvPr>
          <p:cNvSpPr txBox="1"/>
          <p:nvPr/>
        </p:nvSpPr>
        <p:spPr>
          <a:xfrm>
            <a:off x="-3181661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donde el usuario recibe una recompensa a cambio de ver el anuncio completo.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8509937-3648-A67E-E6BC-08FAEFE7363F}"/>
              </a:ext>
            </a:extLst>
          </p:cNvPr>
          <p:cNvSpPr txBox="1"/>
          <p:nvPr/>
        </p:nvSpPr>
        <p:spPr>
          <a:xfrm>
            <a:off x="-315348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48ED4B-BFE6-D8D1-B076-2225958F2D06}"/>
              </a:ext>
            </a:extLst>
          </p:cNvPr>
          <p:cNvSpPr txBox="1"/>
          <p:nvPr/>
        </p:nvSpPr>
        <p:spPr>
          <a:xfrm>
            <a:off x="-3153490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90%, engagement hasta 4 veces mayor frente a video estándar y CTR cercano al 1% en campañas con</a:t>
            </a:r>
          </a:p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incentivos claros para el usuario.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42EA42A-1BF5-923C-2B98-8D365C46AEA0}"/>
              </a:ext>
            </a:extLst>
          </p:cNvPr>
          <p:cNvSpPr txBox="1"/>
          <p:nvPr/>
        </p:nvSpPr>
        <p:spPr>
          <a:xfrm>
            <a:off x="13444455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E5C2CFE-C687-72FA-CA18-950655EE1D36}"/>
              </a:ext>
            </a:extLst>
          </p:cNvPr>
          <p:cNvSpPr txBox="1"/>
          <p:nvPr/>
        </p:nvSpPr>
        <p:spPr>
          <a:xfrm>
            <a:off x="1344445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en apps móviles, promoción de videojuegos o aplicaciones y generación de engagement.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43ED062-476F-4910-7B7B-B610F5A7D937}"/>
              </a:ext>
            </a:extLst>
          </p:cNvPr>
          <p:cNvSpPr txBox="1"/>
          <p:nvPr/>
        </p:nvSpPr>
        <p:spPr>
          <a:xfrm>
            <a:off x="13444455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64600D3-7F02-8B8C-39BE-29EB1E231A43}"/>
              </a:ext>
            </a:extLst>
          </p:cNvPr>
          <p:cNvSpPr txBox="1"/>
          <p:nvPr/>
        </p:nvSpPr>
        <p:spPr>
          <a:xfrm>
            <a:off x="13444454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(comparte el mismo entorno de consumo)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alcance), logrando alto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40DF4D-51CA-A6D4-BD31-22FF47BCA2AC}"/>
              </a:ext>
            </a:extLst>
          </p:cNvPr>
          <p:cNvSpPr txBox="1"/>
          <p:nvPr/>
        </p:nvSpPr>
        <p:spPr>
          <a:xfrm>
            <a:off x="4096406" y="11662365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transforma la visualización del anuncio en una experiencia positiva para el usuario, generando alto engagement y recordación de marca.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8D79D93-2539-8DFD-F837-BDDEB0D53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541634"/>
            <a:ext cx="6962842" cy="522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9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2CF4F-6A6D-BD86-DEEA-643C7FDC9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A77F5DE-AAB2-52E1-BA23-1C5DE46EE9C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447E25-94EC-4D45-92E3-C3D956A375A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Surf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A79B41-0079-2844-D5B4-A2D8AC5552C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3C463EDF-D480-F9CB-4766-038EFC2CD4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1665F7C-B659-09E6-7954-4AD8CD40D8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50B8FD5-16EC-E650-41A4-C7B5F973EB01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34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0FE69C4-4214-ECC4-C1F3-0345A5CD9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D27AEB-D783-5CDD-B227-7DBA3AF4F416}"/>
              </a:ext>
            </a:extLst>
          </p:cNvPr>
          <p:cNvSpPr txBox="1"/>
          <p:nvPr/>
        </p:nvSpPr>
        <p:spPr>
          <a:xfrm>
            <a:off x="979743" y="1942888"/>
            <a:ext cx="26679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3AEAEB7-4D24-D6A5-C0E2-514C7A13E9E5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donde el usuario recibe una recompensa a cambio de ver el anuncio completo.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9AE8A19-1CE4-DA2D-B20D-ABBCE3B854D3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85E7512-74C0-4BC7-E9F0-1919069BA65A}"/>
              </a:ext>
            </a:extLst>
          </p:cNvPr>
          <p:cNvSpPr txBox="1"/>
          <p:nvPr/>
        </p:nvSpPr>
        <p:spPr>
          <a:xfrm>
            <a:off x="979743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90%, engagement hasta 4 veces mayor frente a video estándar y CTR cercano al 1% en campañas con</a:t>
            </a:r>
          </a:p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incentivos claros para el usuario.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FACC814-D2C6-9B51-21A8-A2084460D864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8345E9E-719C-4F25-AD27-F623ABCE99D5}"/>
              </a:ext>
            </a:extLst>
          </p:cNvPr>
          <p:cNvSpPr txBox="1"/>
          <p:nvPr/>
        </p:nvSpPr>
        <p:spPr>
          <a:xfrm>
            <a:off x="887107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en apps móviles, promoción de videojuegos o aplicaciones y generación de engagement.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6B25CFE-515D-30D3-51D5-05CF668626B5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302C6D5-EDC9-01C4-D4CF-1A10C5D37448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(comparte el mismo entorno de consumo)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alcance), logrando alto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AEE34F0-87F7-26F6-FE34-812898DC917A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transforma la visualización del anuncio en una experiencia positiva para el usuario, generando alto engagement y recordación de marca.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64947A-7E0C-37FB-E9B1-AFC6A2F79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2" cy="522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60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CB62D-8117-F2FC-F652-03D62AB42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DCC7D64-508B-CAD2-15CE-72C2032060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2C8C073-23E6-6557-A204-E1DD3A15E9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7D06740-1D29-A2E3-C4C4-FDED0912EC9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4E581D-D5A2-54F4-C289-23BBE1663B7F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8FE5072-6DC3-A208-6874-DD59732DCFC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17E4346-31F6-ECBA-725E-680226E6D7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A341000-F464-14C8-0984-EBAB472AF9A0}"/>
              </a:ext>
            </a:extLst>
          </p:cNvPr>
          <p:cNvSpPr txBox="1"/>
          <p:nvPr/>
        </p:nvSpPr>
        <p:spPr>
          <a:xfrm>
            <a:off x="-29892871" y="2644170"/>
            <a:ext cx="719777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dirty="0">
                <a:solidFill>
                  <a:schemeClr val="bg1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Au</a:t>
            </a:r>
            <a:r>
              <a:rPr lang="es-MX" sz="9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dio</a:t>
            </a:r>
          </a:p>
        </p:txBody>
      </p:sp>
    </p:spTree>
    <p:extLst>
      <p:ext uri="{BB962C8B-B14F-4D97-AF65-F5344CB8AC3E}">
        <p14:creationId xmlns:p14="http://schemas.microsoft.com/office/powerpoint/2010/main" val="3935062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00A54-B3E3-9B06-72FC-D6A2230F3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53EF2F8-1CD8-4D13-021E-A06A3B7211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7C726322-2DF3-5AC8-CC69-DAD370655B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183A1F1-A9E4-541C-0F88-3CEFAA20337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53A5FFC-4534-23A2-1A7F-27766EADDFF9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DD0C7A-3FE6-C955-C74C-0600A1196F5B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41FC153-6ED9-EBC9-7C0E-5290F6C22E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E28C8146-5407-2846-3407-8A6AE0547E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67535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061826C-7DF2-2E2A-A869-A451A63D8115}"/>
              </a:ext>
            </a:extLst>
          </p:cNvPr>
          <p:cNvSpPr txBox="1"/>
          <p:nvPr/>
        </p:nvSpPr>
        <p:spPr>
          <a:xfrm>
            <a:off x="-2895224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7CF24F5-83A0-989A-056D-006BD8E862C5}"/>
              </a:ext>
            </a:extLst>
          </p:cNvPr>
          <p:cNvSpPr txBox="1"/>
          <p:nvPr/>
        </p:nvSpPr>
        <p:spPr>
          <a:xfrm>
            <a:off x="-2878213" y="22198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que permite impactar a los usuarios mediante anuncios sonoros dentro de plataformas digitales como aplicaciones de música, radio online, podcasts o servicios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9A399E6-EAEE-511D-6128-CA34CB615D92}"/>
              </a:ext>
            </a:extLst>
          </p:cNvPr>
          <p:cNvSpPr txBox="1"/>
          <p:nvPr/>
        </p:nvSpPr>
        <p:spPr>
          <a:xfrm>
            <a:off x="-339745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C173F0A-27F2-F2F1-F8EF-22308786763D}"/>
              </a:ext>
            </a:extLst>
          </p:cNvPr>
          <p:cNvSpPr txBox="1"/>
          <p:nvPr/>
        </p:nvSpPr>
        <p:spPr>
          <a:xfrm>
            <a:off x="-3397457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completa superior al 90% en anuncios de audio digital,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24%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de audio y CTR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0,30%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el formato incluye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companion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o llamado a la acción.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47020A1-ECFF-974A-A41B-3E256C189C2B}"/>
              </a:ext>
            </a:extLst>
          </p:cNvPr>
          <p:cNvSpPr txBox="1"/>
          <p:nvPr/>
        </p:nvSpPr>
        <p:spPr>
          <a:xfrm>
            <a:off x="13248278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9279210-B63A-1630-3723-04CB147979A0}"/>
              </a:ext>
            </a:extLst>
          </p:cNvPr>
          <p:cNvSpPr txBox="1"/>
          <p:nvPr/>
        </p:nvSpPr>
        <p:spPr>
          <a:xfrm>
            <a:off x="13248277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productos, promoción de servicios y generación de recordación de marca en entornos de consumo de audio digital.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EA3F851-3EDD-23A4-7C19-443B300DA9FD}"/>
              </a:ext>
            </a:extLst>
          </p:cNvPr>
          <p:cNvSpPr txBox="1"/>
          <p:nvPr/>
        </p:nvSpPr>
        <p:spPr>
          <a:xfrm>
            <a:off x="1275556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2DF84C6-4818-2673-F0D0-D16B9E13C2FD}"/>
              </a:ext>
            </a:extLst>
          </p:cNvPr>
          <p:cNvSpPr txBox="1"/>
          <p:nvPr/>
        </p:nvSpPr>
        <p:spPr>
          <a:xfrm>
            <a:off x="12755566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Spotify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Overlay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(añade impacto visual al audio) y DCO Audiencias Similares (amplía el alcance hacia perfiles con afinidad), lo que permite reforzar recordación y cobertura.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FAB907A-A718-68EC-6C98-AAC8975C976A}"/>
              </a:ext>
            </a:extLst>
          </p:cNvPr>
          <p:cNvSpPr txBox="1"/>
          <p:nvPr/>
        </p:nvSpPr>
        <p:spPr>
          <a:xfrm>
            <a:off x="4096406" y="11477936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permite conectar con tu audiencia en momentos de alta atención, transformando cada escucha en una oportunidad para fortalecer tu marca.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C76F86-4ECA-1EAB-E57E-5725F8691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669360"/>
            <a:ext cx="6962841" cy="5222131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7C23D09-B7B7-EAF8-03EF-FE859E3F766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35</a:t>
            </a:r>
          </a:p>
        </p:txBody>
      </p:sp>
    </p:spTree>
    <p:extLst>
      <p:ext uri="{BB962C8B-B14F-4D97-AF65-F5344CB8AC3E}">
        <p14:creationId xmlns:p14="http://schemas.microsoft.com/office/powerpoint/2010/main" val="4186627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A7EE0-1CC1-2B8B-6170-30518F5C3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545A20A-444C-4CC1-F813-CF018BD869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7F4BA6B-E947-9D34-4312-60381CF335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D5F96CF-3B92-9F80-6ABE-89455C53D295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E753BC4-1FA4-3616-8200-E4F45A1916F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Video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2E0E37A-9C3D-7CC1-06C1-23ECB34AD1B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87F2B635-BFE3-2894-F5C9-CBBCBEBCA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184E75D-3E81-CD20-B343-9F4FE0346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1A2A95C-6D0C-53C4-1773-F93368AD979F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C4701B0-62D3-1259-3554-DFC4A4422529}"/>
              </a:ext>
            </a:extLst>
          </p:cNvPr>
          <p:cNvSpPr txBox="1"/>
          <p:nvPr/>
        </p:nvSpPr>
        <p:spPr>
          <a:xfrm>
            <a:off x="963513" y="22198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que permite impactar a los usuarios mediante anuncios sonoros dentro de plataformas digitales como aplicaciones de música, radio online, podcasts o servicios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72F682-2501-F2DC-EC91-85635B604179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E8579DB-EDFD-C135-BC89-9D2DC7AA7885}"/>
              </a:ext>
            </a:extLst>
          </p:cNvPr>
          <p:cNvSpPr txBox="1"/>
          <p:nvPr/>
        </p:nvSpPr>
        <p:spPr>
          <a:xfrm>
            <a:off x="96675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completa superior al 90% en anuncios de audio digital,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24%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de audio y CTR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0,30%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el formato incluye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companion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o llamado a la acción.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D57E692-56B0-C4EB-4433-5167BA4EAC13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C6A7D87-2456-2E2A-F2AD-C9D75D467E9D}"/>
              </a:ext>
            </a:extLst>
          </p:cNvPr>
          <p:cNvSpPr txBox="1"/>
          <p:nvPr/>
        </p:nvSpPr>
        <p:spPr>
          <a:xfrm>
            <a:off x="890431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productos, promoción de servicios y generación de recordación de marca en entornos de consumo de audio digital.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CC9627-9242-1982-DE83-F3B0C74F5377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3403094-802C-73FF-29FD-3275407CC379}"/>
              </a:ext>
            </a:extLst>
          </p:cNvPr>
          <p:cNvSpPr txBox="1"/>
          <p:nvPr/>
        </p:nvSpPr>
        <p:spPr>
          <a:xfrm>
            <a:off x="8904311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Spotify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Overlay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(añade impacto visual al audio) y DCO Audiencias Similares (amplía el alcance hacia perfiles con afinidad), lo que permite reforzar recordación y cobertura.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337BD42-59E8-4622-4078-601DD37DFD48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permite conectar con tu audiencia en momentos de alta atención, transformando cada escucha en una oportunidad para fortalecer tu marca.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C0AB44E-90DE-824D-C60B-D2E0FD4D1F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1" cy="5222131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D31DA1A2-D3D8-9A4C-5281-694FC9A9136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35</a:t>
            </a:r>
          </a:p>
        </p:txBody>
      </p:sp>
    </p:spTree>
    <p:extLst>
      <p:ext uri="{BB962C8B-B14F-4D97-AF65-F5344CB8AC3E}">
        <p14:creationId xmlns:p14="http://schemas.microsoft.com/office/powerpoint/2010/main" val="4087665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628FE-74AB-351F-2C86-CD0727978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E15AAA8-51D9-35F4-5A5C-5400A8980F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5328321-9A87-B302-AB12-3006AC7F4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5D5795F-02C4-A35A-06E5-5DD555F4A102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C5CAE9-7E9F-5A2F-88A0-E6B3A3D27DA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BDD082A-C338-492C-1867-7CC0460274C7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D08EB11-3E32-5B8C-84F5-75122C65CF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AA1864C-8854-E79E-D86B-10077E5193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21581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64D361-03A8-6640-7A19-CD8390DAD7B1}"/>
              </a:ext>
            </a:extLst>
          </p:cNvPr>
          <p:cNvSpPr txBox="1"/>
          <p:nvPr/>
        </p:nvSpPr>
        <p:spPr>
          <a:xfrm>
            <a:off x="-330301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CBBD985-5496-E623-513F-B8B06AF7093E}"/>
              </a:ext>
            </a:extLst>
          </p:cNvPr>
          <p:cNvSpPr txBox="1"/>
          <p:nvPr/>
        </p:nvSpPr>
        <p:spPr>
          <a:xfrm>
            <a:off x="-328600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diseñado para impactar a los usuarios mientras</a:t>
            </a:r>
          </a:p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consumen contenido sonoro desde sus dispositivos móviles.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C8ED43-1FDF-68E2-B6F9-C6E5449452E1}"/>
              </a:ext>
            </a:extLst>
          </p:cNvPr>
          <p:cNvSpPr txBox="1"/>
          <p:nvPr/>
        </p:nvSpPr>
        <p:spPr>
          <a:xfrm>
            <a:off x="-328275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CBBF684-D4FB-6D15-8497-9F45FE4C2980}"/>
              </a:ext>
            </a:extLst>
          </p:cNvPr>
          <p:cNvSpPr txBox="1"/>
          <p:nvPr/>
        </p:nvSpPr>
        <p:spPr>
          <a:xfrm>
            <a:off x="-3282755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completa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anuncios de audio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móviles y alcance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usuarios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plataformas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apps de audio.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A5E10B4-093B-38F4-9FFD-E8F2585F3132}"/>
              </a:ext>
            </a:extLst>
          </p:cNvPr>
          <p:cNvSpPr txBox="1"/>
          <p:nvPr/>
        </p:nvSpPr>
        <p:spPr>
          <a:xfrm>
            <a:off x="13209613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DEF03FB-E0CB-3827-BE11-A25F83EB766D}"/>
              </a:ext>
            </a:extLst>
          </p:cNvPr>
          <p:cNvSpPr txBox="1"/>
          <p:nvPr/>
        </p:nvSpPr>
        <p:spPr>
          <a:xfrm>
            <a:off x="13209612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promoción de servicios digitales, activaciones de marca y estrategias orientadas a audiencias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mobile-first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48E5E8E-1907-BD2A-0B9B-A181573C6482}"/>
              </a:ext>
            </a:extLst>
          </p:cNvPr>
          <p:cNvSpPr txBox="1"/>
          <p:nvPr/>
        </p:nvSpPr>
        <p:spPr>
          <a:xfrm>
            <a:off x="1320961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04F9318-0570-08F8-29F6-A505F4E59E8C}"/>
              </a:ext>
            </a:extLst>
          </p:cNvPr>
          <p:cNvSpPr txBox="1"/>
          <p:nvPr/>
        </p:nvSpPr>
        <p:spPr>
          <a:xfrm>
            <a:off x="13209612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(refuerza el impacto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 y Spotify Audio Ad (amplía cobertura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frecuencia en dispositivos móviles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6C23E47-BA00-0AB4-0663-21A19AACBD9D}"/>
              </a:ext>
            </a:extLst>
          </p:cNvPr>
          <p:cNvSpPr txBox="1"/>
          <p:nvPr/>
        </p:nvSpPr>
        <p:spPr>
          <a:xfrm>
            <a:off x="4096406" y="11992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 permite que tu mensaje acompañe al usuario en su dispositivo más personal, generando impacto en momentos clave de consumo digital.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C47D8C7-B167-8146-D367-8AAE17C2B6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7095054"/>
            <a:ext cx="6962841" cy="522213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5623858-8B9A-4EC7-EB9B-DF840554F4B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36</a:t>
            </a:r>
          </a:p>
        </p:txBody>
      </p:sp>
    </p:spTree>
    <p:extLst>
      <p:ext uri="{BB962C8B-B14F-4D97-AF65-F5344CB8AC3E}">
        <p14:creationId xmlns:p14="http://schemas.microsoft.com/office/powerpoint/2010/main" val="410835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F4D62-CE31-A9D8-073E-FB8E3D3A1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D4D257F-F98C-7642-D73C-1214642F08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B1ED12E-C252-CB29-C236-D1EC8CD384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8DCF363-A6A4-4AA6-EB51-AEA7401D9C9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14F312A-451C-3C61-D3C2-ACA7DB576B04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F7514C-1340-7C02-B1A8-365423A064BA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2AE5B97-33D8-444F-418A-C2C81E4E13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B1D0CB39-90C5-5563-AE6C-A6605E0F4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E4B8610-22E8-AEA4-8516-CEBC399BD2AA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F37F036-5472-88CD-BD1C-519920A446AD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diseñado para impactar a los usuarios mientras</a:t>
            </a:r>
          </a:p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consumen contenido sonoro desde sus dispositivos móviles.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1DD6BB3-564D-85A7-4902-6EAE4B3236E4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81AF4C2-20B6-5B3F-6FAF-4F116C9E22F7}"/>
              </a:ext>
            </a:extLst>
          </p:cNvPr>
          <p:cNvSpPr txBox="1"/>
          <p:nvPr/>
        </p:nvSpPr>
        <p:spPr>
          <a:xfrm>
            <a:off x="96675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completa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anuncios de audio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móviles y alcance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70%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usuarios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plataformas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apps de audio.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A693E36-D331-2C65-1D9E-9AE9EF7A9879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E272182-4BA3-705D-9170-19396C4A64B6}"/>
              </a:ext>
            </a:extLst>
          </p:cNvPr>
          <p:cNvSpPr txBox="1"/>
          <p:nvPr/>
        </p:nvSpPr>
        <p:spPr>
          <a:xfrm>
            <a:off x="890431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promoción de servicios digitales, activaciones de marca y estrategias orientadas a audiencias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mobile-first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2D344F-CF13-0C9B-9A59-52723CB639C3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758CF7A-7BFC-78D6-29B4-AA03275DC7A0}"/>
              </a:ext>
            </a:extLst>
          </p:cNvPr>
          <p:cNvSpPr txBox="1"/>
          <p:nvPr/>
        </p:nvSpPr>
        <p:spPr>
          <a:xfrm>
            <a:off x="8904311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Banner In-App (refuerza el impacto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mobile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 y Spotify Audio Ad (amplía cobertura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frecuencia en dispositivos móviles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C54B361-488D-67FF-3F78-E75CC11A3372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 permite que tu mensaje acompañe al usuario en su dispositivo más personal, generando impacto en momentos clave de consumo digital.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08959C1-3761-177E-B908-A4A6218047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1" cy="522213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02D0E009-7277-D958-C08B-926C990DB917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36</a:t>
            </a:r>
          </a:p>
        </p:txBody>
      </p:sp>
    </p:spTree>
    <p:extLst>
      <p:ext uri="{BB962C8B-B14F-4D97-AF65-F5344CB8AC3E}">
        <p14:creationId xmlns:p14="http://schemas.microsoft.com/office/powerpoint/2010/main" val="712952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AA28C-C589-3EBA-B111-946E829A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90A7BF5-9309-C377-EBDF-D3B83E3325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2EF0A7E-C6AD-8789-80B5-5E409D49F6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03A320-2356-BB5C-9D01-966D8C027E5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Auido Engage 3D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06D738C-42D0-EFE5-6495-B10F7EACC0A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1DA3A6-57A3-A296-EE6D-88BA23D26CE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8F676A8C-85EA-6A71-9831-769ACE00C2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D6E66A2B-665A-7D49-8CB6-4E4CCD057A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20736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0CC179D-89CE-D749-4215-44DCBAD3BE09}"/>
              </a:ext>
            </a:extLst>
          </p:cNvPr>
          <p:cNvSpPr txBox="1"/>
          <p:nvPr/>
        </p:nvSpPr>
        <p:spPr>
          <a:xfrm>
            <a:off x="-330301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029A0C-CE5A-FCFF-42A9-BD2CF5964415}"/>
              </a:ext>
            </a:extLst>
          </p:cNvPr>
          <p:cNvSpPr txBox="1"/>
          <p:nvPr/>
        </p:nvSpPr>
        <p:spPr>
          <a:xfrm>
            <a:off x="-328600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inmersivo que combina audio con elementos interactivos o visuales para generar mayor engagement.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8B85A92-F13B-70C4-930E-339E0F12BA1E}"/>
              </a:ext>
            </a:extLst>
          </p:cNvPr>
          <p:cNvSpPr txBox="1"/>
          <p:nvPr/>
        </p:nvSpPr>
        <p:spPr>
          <a:xfrm>
            <a:off x="-328275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861A9AC-A467-747E-B8FB-A9435B40BD9C}"/>
              </a:ext>
            </a:extLst>
          </p:cNvPr>
          <p:cNvSpPr txBox="1"/>
          <p:nvPr/>
        </p:nvSpPr>
        <p:spPr>
          <a:xfrm>
            <a:off x="-3282755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engagement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frente a formatos de audio estándar, recordación de marca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25%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experiencias inmersivas y tasas de interacción cercanas al 1% cuando el formato incluye elementos interactivos.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1A07488-63AE-0265-8B17-488FBD1E4C88}"/>
              </a:ext>
            </a:extLst>
          </p:cNvPr>
          <p:cNvSpPr txBox="1"/>
          <p:nvPr/>
        </p:nvSpPr>
        <p:spPr>
          <a:xfrm>
            <a:off x="13008768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B2A79B-EA53-AEEB-9D26-1AD66F3BEFA6}"/>
              </a:ext>
            </a:extLst>
          </p:cNvPr>
          <p:cNvSpPr txBox="1"/>
          <p:nvPr/>
        </p:nvSpPr>
        <p:spPr>
          <a:xfrm>
            <a:off x="13008767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de alto impacto, lanzamientos de productos,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marca y activaciones publicitarias interactivas.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81CDCBF-0C1B-35EF-5743-B08B9D5C60FB}"/>
              </a:ext>
            </a:extLst>
          </p:cNvPr>
          <p:cNvSpPr txBox="1"/>
          <p:nvPr/>
        </p:nvSpPr>
        <p:spPr>
          <a:xfrm>
            <a:off x="1300876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438197E-CE54-87F8-3767-BAFF5A659F77}"/>
              </a:ext>
            </a:extLst>
          </p:cNvPr>
          <p:cNvSpPr txBox="1"/>
          <p:nvPr/>
        </p:nvSpPr>
        <p:spPr>
          <a:xfrm>
            <a:off x="13008767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(refuerza la experiencia interactiva) y Spotify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Takeover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(amplifica la visibilidad), logrando mayor impacto sensorial.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A0E522-BFF9-C015-873D-AE2D4FEC9875}"/>
              </a:ext>
            </a:extLst>
          </p:cNvPr>
          <p:cNvSpPr txBox="1"/>
          <p:nvPr/>
        </p:nvSpPr>
        <p:spPr>
          <a:xfrm>
            <a:off x="4096406" y="11755140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 transforma el audio en una experiencia sensorial que conecta con la audiencia y fortalece el impacto del mensaje de tu marca.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1D8867D-25E1-70EC-EF17-F54EFC4DC3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6858000"/>
            <a:ext cx="6962839" cy="522213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491E58D1-897F-4AEE-A802-2439BEB9BB5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37</a:t>
            </a:r>
          </a:p>
        </p:txBody>
      </p:sp>
    </p:spTree>
    <p:extLst>
      <p:ext uri="{BB962C8B-B14F-4D97-AF65-F5344CB8AC3E}">
        <p14:creationId xmlns:p14="http://schemas.microsoft.com/office/powerpoint/2010/main" val="807640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E1264-F4BB-44E5-6BF7-DDF860B7D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2AA1DD7-416F-DBA3-13B1-0BD2DC4B8B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6E5EDFE-EA8D-7233-0F43-8147CF5FE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995B85C-2C66-19BD-9252-97EE0D7E8ED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Auido Engage 3D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F90A18-EBBC-84E2-AF1D-2A9EBB2B671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on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Mobile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634FDD0-BFAD-0836-C975-AE7EB162A2D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8CDD248-1BA6-DCF6-959F-42DB0A7EDE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3B4ADE75-8B86-74F3-C5E0-87514D4BBA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2BC6CE6-1DDD-26DE-9D7F-8F2A15A107AB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23D763-B3D3-17B6-4E60-CD001335A2FD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inmersivo que combina audio con elementos interactivos o visuales para generar mayor engagement.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650940D-C2E9-F5F9-5454-CC5074762525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12ED937-A4A2-4682-13A7-83FF2711A745}"/>
              </a:ext>
            </a:extLst>
          </p:cNvPr>
          <p:cNvSpPr txBox="1"/>
          <p:nvPr/>
        </p:nvSpPr>
        <p:spPr>
          <a:xfrm>
            <a:off x="966759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engagement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frente a formatos de audio estándar, recordación de marca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25%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experiencias inmersivas y tasas de interacción cercanas al 1% cuando el formato incluye elementos interactivos.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394C85F-15A3-B234-A2C3-0398DE1E865F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F65C9B8-4441-212F-536C-24FEEFFB10A3}"/>
              </a:ext>
            </a:extLst>
          </p:cNvPr>
          <p:cNvSpPr txBox="1"/>
          <p:nvPr/>
        </p:nvSpPr>
        <p:spPr>
          <a:xfrm>
            <a:off x="890431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de alto impacto, lanzamientos de productos,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marca y activaciones publicitarias interactivas.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115C661-C7D4-1C45-3989-0458FC9A549D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5D93531-C4FD-C0CD-A15E-6D0B1EF0ED54}"/>
              </a:ext>
            </a:extLst>
          </p:cNvPr>
          <p:cNvSpPr txBox="1"/>
          <p:nvPr/>
        </p:nvSpPr>
        <p:spPr>
          <a:xfrm>
            <a:off x="8904311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Rich Media (refuerza la experiencia interactiva) y Spotify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Takeover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(amplifica la visibilidad), logrando mayor impacto sensorial.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797467B-E97E-9945-72E9-28C240B12E34}"/>
              </a:ext>
            </a:extLst>
          </p:cNvPr>
          <p:cNvSpPr txBox="1"/>
          <p:nvPr/>
        </p:nvSpPr>
        <p:spPr>
          <a:xfrm>
            <a:off x="4096406" y="5490603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 transforma el audio en una experiencia sensorial que conecta con la audiencia y fortalece el impacto del mensaje de tu marca.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E3788BF-49D8-0844-2043-ACCB846338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9" cy="522213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194E7AD-96BF-A70C-DB56-1A608F3504F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37</a:t>
            </a:r>
          </a:p>
        </p:txBody>
      </p:sp>
    </p:spTree>
    <p:extLst>
      <p:ext uri="{BB962C8B-B14F-4D97-AF65-F5344CB8AC3E}">
        <p14:creationId xmlns:p14="http://schemas.microsoft.com/office/powerpoint/2010/main" val="1101248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DDAB9-01D7-3CF5-EA34-D1CDC78E3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8103374-3A69-B324-496B-C2C2B328CF2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1A6A651-F04A-5B3D-D8BD-0E786E6789D4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Audio Engage 3D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583FBB-0B7B-F756-7A20-0C7EC9A8FFC4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B75BC9D-6F4E-3073-91C3-B36FF22593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066EE17-FED4-19BE-9E17-9BAC979E54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B07A7F5-629E-98A4-A4F9-36A901254E23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Conne</a:t>
            </a:r>
            <a:r>
              <a:rPr lang="es-MX" sz="9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cted TV</a:t>
            </a:r>
            <a:endParaRPr lang="es-CO" sz="9000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0408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EADC-2D33-0C3D-8EF6-BBA17D1B1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B539F4B-6E0A-4A18-E04E-CCE9C296C635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7AD49C-ECBC-1625-37CE-94A05226A45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52C5988-0D2D-8CD9-4EA6-5B52D041A72A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4462CF6-9C00-6435-EFEC-C4E0F0B7A1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BDD1200-9635-3E20-2E54-DFA78FDE40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AAA641B-A4D5-79DA-2FA7-C1F19FEFF96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38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3B760A91-F0C0-15A6-E925-DD855BCA68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01201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9CB9F7B-3822-EE5C-4272-DE33D88D1D17}"/>
              </a:ext>
            </a:extLst>
          </p:cNvPr>
          <p:cNvSpPr txBox="1"/>
          <p:nvPr/>
        </p:nvSpPr>
        <p:spPr>
          <a:xfrm>
            <a:off x="-2710142" y="1696666"/>
            <a:ext cx="266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959650-15E7-C19B-810D-17E86079362F}"/>
              </a:ext>
            </a:extLst>
          </p:cNvPr>
          <p:cNvSpPr txBox="1"/>
          <p:nvPr/>
        </p:nvSpPr>
        <p:spPr>
          <a:xfrm>
            <a:off x="-2710142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sincroniza la exposición del anuncio en televisores conectados con otros dispositivos del hogar.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B43BAC8-3831-D0D6-6FC6-AB38329F99C4}"/>
              </a:ext>
            </a:extLst>
          </p:cNvPr>
          <p:cNvSpPr txBox="1"/>
          <p:nvPr/>
        </p:nvSpPr>
        <p:spPr>
          <a:xfrm>
            <a:off x="-316819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28D74AE-098D-E053-AE8B-A41E191958A3}"/>
              </a:ext>
            </a:extLst>
          </p:cNvPr>
          <p:cNvSpPr txBox="1"/>
          <p:nvPr/>
        </p:nvSpPr>
        <p:spPr>
          <a:xfrm>
            <a:off x="-3168198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Connected TV, 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se refuerza el mensaje en múltiples pantallas y alcance incremental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audiencias que no consumen televisión tradicional.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8B0F47D-B3C2-2D4E-E614-762A2155718F}"/>
              </a:ext>
            </a:extLst>
          </p:cNvPr>
          <p:cNvSpPr txBox="1"/>
          <p:nvPr/>
        </p:nvSpPr>
        <p:spPr>
          <a:xfrm>
            <a:off x="12598271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C5DC1C-8EB1-008C-BA88-931A03C7ABB2}"/>
              </a:ext>
            </a:extLst>
          </p:cNvPr>
          <p:cNvSpPr txBox="1"/>
          <p:nvPr/>
        </p:nvSpPr>
        <p:spPr>
          <a:xfrm>
            <a:off x="12598270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lanzamientos de productos,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estrategias de refuerzo en múltiples pantallas.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BD0B08A-3507-7129-8986-CDA2902D4C3F}"/>
              </a:ext>
            </a:extLst>
          </p:cNvPr>
          <p:cNvSpPr txBox="1"/>
          <p:nvPr/>
        </p:nvSpPr>
        <p:spPr>
          <a:xfrm>
            <a:off x="1335599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C7143E-89CE-BB17-C359-87C9C430A282}"/>
              </a:ext>
            </a:extLst>
          </p:cNvPr>
          <p:cNvSpPr txBox="1"/>
          <p:nvPr/>
        </p:nvSpPr>
        <p:spPr>
          <a:xfrm>
            <a:off x="13355997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en otros entornos) y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en usuarios impactados), logrando mayor frecuencia efectiva.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6EEFCB1-4EBE-194C-2D60-91CA09AD8475}"/>
              </a:ext>
            </a:extLst>
          </p:cNvPr>
          <p:cNvSpPr txBox="1"/>
          <p:nvPr/>
        </p:nvSpPr>
        <p:spPr>
          <a:xfrm>
            <a:off x="4096406" y="111147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 amplifica el impacto de la televisión digital llevando el mensaje de tu marca a todos los dispositivos del hogar.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CC14664-1E72-9BC0-BCEB-47C1E5253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689" y="7389440"/>
            <a:ext cx="5276679" cy="31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96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F1DAB-F398-DC8F-39DB-A1F27E720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455A08D-3D60-5DD2-58A8-F98279B31CF9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3D121-DE73-2F23-2DDA-5C08CBA48B2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E3E4C5-9C1A-C947-00ED-062A155CA3C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787E2D0-FBDD-4A0D-0611-20B92548F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7AB10A57-F026-A404-D241-DDF03E957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82CA9F2-D5D1-100B-90C1-46D76F9E415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38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E69EAA4-9196-CDBE-759C-DC64E1CD87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E85CAA-FDB6-A004-41CC-E7766365B50B}"/>
              </a:ext>
            </a:extLst>
          </p:cNvPr>
          <p:cNvSpPr txBox="1"/>
          <p:nvPr/>
        </p:nvSpPr>
        <p:spPr>
          <a:xfrm>
            <a:off x="979743" y="1696666"/>
            <a:ext cx="266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  <a:p>
            <a:r>
              <a:rPr lang="es-MX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7520300-CA92-3BB7-5DF7-E488CF10FCCC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sincroniza la exposición del anuncio en televisores conectados con otros dispositivos del hogar.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267999F-3875-95E7-E9DF-2C5187D6F1A3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C34A326-6397-A24D-5885-D244DE6F44A6}"/>
              </a:ext>
            </a:extLst>
          </p:cNvPr>
          <p:cNvSpPr txBox="1"/>
          <p:nvPr/>
        </p:nvSpPr>
        <p:spPr>
          <a:xfrm>
            <a:off x="979743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Connected TV, 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se refuerza el mensaje en múltiples pantallas y alcance incremental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audiencias que no consumen televisión tradicional.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9007E35-813C-BA3A-EC86-3826E68BC23E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EAF1E37-0955-F066-7CB3-3E91340A82C5}"/>
              </a:ext>
            </a:extLst>
          </p:cNvPr>
          <p:cNvSpPr txBox="1"/>
          <p:nvPr/>
        </p:nvSpPr>
        <p:spPr>
          <a:xfrm>
            <a:off x="887107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lanzamientos de productos,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estrategias de refuerzo en múltiples pantallas.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0917C09-240D-1BC2-1832-2D462894EA88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1AF4A5B-D3E1-E4F4-9408-ABCE960C4D8D}"/>
              </a:ext>
            </a:extLst>
          </p:cNvPr>
          <p:cNvSpPr txBox="1"/>
          <p:nvPr/>
        </p:nvSpPr>
        <p:spPr>
          <a:xfrm>
            <a:off x="8871076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en otros entornos) y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en usuarios impactados), logrando mayor frecuencia efectiva.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72CEDB-258B-5187-0B96-0FE67D548032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 amplifica el impacto de la televisión digital llevando el mensaje de tu marca a todos los dispositivos del hogar.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7F7C18B-8EDC-C48D-E116-6D91C465A6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689" y="1988840"/>
            <a:ext cx="5276679" cy="31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147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DAC2E-83C2-7907-ABA8-B4A7672C6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D9B706C-6835-A0A5-7817-7384A682C0B5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4F95852-0FF8-8F7A-13BF-97E59027C50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355F531-6BB6-85B6-0A40-F45CBD60A02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5CD4D2FB-EB47-9E9C-4304-3B7BD02E43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FFCF1AE-B039-6B4B-530C-892C7DAE10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5F512B3-BB3B-2A46-3A4D-C731C517F3DB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FBDBF8F-D905-C7FE-B24F-5723FF56DC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28773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678398E-3CF0-6D50-F7A2-E90F8A3BED7E}"/>
              </a:ext>
            </a:extLst>
          </p:cNvPr>
          <p:cNvSpPr txBox="1"/>
          <p:nvPr/>
        </p:nvSpPr>
        <p:spPr>
          <a:xfrm>
            <a:off x="-2760581" y="1696666"/>
            <a:ext cx="266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</a:p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Brand Sync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F9D5BD7-994F-A608-0B0B-896AD0CE49CB}"/>
              </a:ext>
            </a:extLst>
          </p:cNvPr>
          <p:cNvSpPr txBox="1"/>
          <p:nvPr/>
        </p:nvSpPr>
        <p:spPr>
          <a:xfrm>
            <a:off x="-2760581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sincroniza mensajes en distintos dispositivos tras exposición en televisión conectada.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638D4F6-D9EE-87C3-6F3F-5248140D8A36}"/>
              </a:ext>
            </a:extLst>
          </p:cNvPr>
          <p:cNvSpPr txBox="1"/>
          <p:nvPr/>
        </p:nvSpPr>
        <p:spPr>
          <a:xfrm>
            <a:off x="-319824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CD9755-1F4E-D926-0D54-778086876B6D}"/>
              </a:ext>
            </a:extLst>
          </p:cNvPr>
          <p:cNvSpPr txBox="1"/>
          <p:nvPr/>
        </p:nvSpPr>
        <p:spPr>
          <a:xfrm>
            <a:off x="-3198242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sincronizadas, VTR promedio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CTV y aumento de interacción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el mensaje se refuerza en múltiples dispositivos.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52B628B-BD52-4AC7-E7DF-C061B5BA9B78}"/>
              </a:ext>
            </a:extLst>
          </p:cNvPr>
          <p:cNvSpPr txBox="1"/>
          <p:nvPr/>
        </p:nvSpPr>
        <p:spPr>
          <a:xfrm>
            <a:off x="12447140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8587ACA-BCA3-8A93-A094-6C3E6E9D22D7}"/>
              </a:ext>
            </a:extLst>
          </p:cNvPr>
          <p:cNvSpPr txBox="1"/>
          <p:nvPr/>
        </p:nvSpPr>
        <p:spPr>
          <a:xfrm>
            <a:off x="12447139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lanzamientos de productos y estrategias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BDB3017-B4BC-5757-1E8F-F0F52828D665}"/>
              </a:ext>
            </a:extLst>
          </p:cNvPr>
          <p:cNvSpPr txBox="1"/>
          <p:nvPr/>
        </p:nvSpPr>
        <p:spPr>
          <a:xfrm>
            <a:off x="1288357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B3F30F5-6534-442A-2E5D-2E457F4F8D2B}"/>
              </a:ext>
            </a:extLst>
          </p:cNvPr>
          <p:cNvSpPr txBox="1"/>
          <p:nvPr/>
        </p:nvSpPr>
        <p:spPr>
          <a:xfrm>
            <a:off x="12883569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audiovisual), logrando mayor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487DA37-BC07-95F6-9076-8C85C81F1975}"/>
              </a:ext>
            </a:extLst>
          </p:cNvPr>
          <p:cNvSpPr txBox="1"/>
          <p:nvPr/>
        </p:nvSpPr>
        <p:spPr>
          <a:xfrm>
            <a:off x="4096406" y="1098554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Sync multiplica la presencia de tu marca en distintos canales digitales, fortaleciendo el impacto de cada exposición publicitaria.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66CD242-420C-C90A-E2A9-D3378BACAC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89" y="7260190"/>
            <a:ext cx="5276678" cy="31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31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F1FBA-D1D3-8AF4-C3F8-D01657934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EF19C11-DD39-74E9-B38E-EA2F55BCB7A3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2096A0-9654-10BE-2183-E48A793C2A5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Sync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94218F-FCD7-C5C2-1914-99453FA5273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Progress Bar Sync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03B224B5-9EFA-DD3F-DDD2-0478980EA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3D7CACB-A6C7-A94F-84DF-9BFD789803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CC1ED93-10D3-AEAB-FFCC-C2B24B05AF37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39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083CE9B-98B5-3512-25C6-497FB9668C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4360924-9E9B-FADE-A2EA-1578FE8E7355}"/>
              </a:ext>
            </a:extLst>
          </p:cNvPr>
          <p:cNvSpPr txBox="1"/>
          <p:nvPr/>
        </p:nvSpPr>
        <p:spPr>
          <a:xfrm>
            <a:off x="979743" y="1696666"/>
            <a:ext cx="2667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</a:p>
          <a:p>
            <a:r>
              <a:rPr lang="es-MX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Brand Sync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64A63B-45A8-2DCB-4121-F3832FE1A9FC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sincroniza mensajes en distintos dispositivos tras exposición en televisión conectada.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9B052B0-EE08-8181-8EBF-BDC6FF48CFDA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DB91C6D-4F3A-D355-5334-3E0C25A529C8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sincronizadas, VTR promedio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CTV y aumento de interacción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cuando el mensaje se refuerza en múltiples dispositivos.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0146DB4-EC5B-AD87-47DF-0B7950004791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BF45632-5A17-0635-7EDB-8F42A0C92CF2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lanzamientos de productos y estrategias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4A33B93-F6A1-6ADC-BFEE-4D638E48F235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D91B6F-E6A8-9BA5-35C0-C69BDA6EBCFD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el mensaje audiovisual), logrando mayor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6050E8D-3573-C83C-0D3A-A32045803C9E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Sync multiplica la presencia de tu marca en distintos canales digitales, fortaleciendo el impacto de cada exposición publicitaria.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0317E60-6D27-3E75-757C-7D9A163A2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89" y="1988840"/>
            <a:ext cx="5276678" cy="31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556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039D2-BF77-8640-E36B-EA21EBE96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83616AD-5999-A8C8-F7B2-800935C0ED65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704571B-F911-A8C7-4961-A60901D7BFE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4F737C3-95B8-E87A-7644-A1D8492D8997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C7E7318-0675-657E-5271-8E4FF852A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2C230D2-9849-A119-634B-8A2C3F974C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0D10A43-FB14-3F04-8CEB-9C696FB4CAF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40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83DB64A-BB9C-456C-093B-324DB59AE4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59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A447B02-ADB2-DE1B-2BC3-6BC765D42F43}"/>
              </a:ext>
            </a:extLst>
          </p:cNvPr>
          <p:cNvSpPr txBox="1"/>
          <p:nvPr/>
        </p:nvSpPr>
        <p:spPr>
          <a:xfrm>
            <a:off x="-2544959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Progress Bar Sync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CE2E7FE-E6F7-0DDB-A484-2DE8E840FF83}"/>
              </a:ext>
            </a:extLst>
          </p:cNvPr>
          <p:cNvSpPr txBox="1"/>
          <p:nvPr/>
        </p:nvSpPr>
        <p:spPr>
          <a:xfrm>
            <a:off x="-2544960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interactivo que integra la marca dentro de la barra de progreso del reproductor en CTV.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EED07E-2A4C-A7F9-0AC8-1C1499B3242C}"/>
              </a:ext>
            </a:extLst>
          </p:cNvPr>
          <p:cNvSpPr txBox="1"/>
          <p:nvPr/>
        </p:nvSpPr>
        <p:spPr>
          <a:xfrm>
            <a:off x="-297700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1F8EF4-976C-B42A-BAB3-D6EE8EF5B30E}"/>
              </a:ext>
            </a:extLst>
          </p:cNvPr>
          <p:cNvSpPr txBox="1"/>
          <p:nvPr/>
        </p:nvSpPr>
        <p:spPr>
          <a:xfrm>
            <a:off x="-297700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CTV, visibilidad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reproductores de video y recordación de marca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mayor cuando el anuncio se integra en la experiencia de visualización.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2000AF1-AC9E-8DD8-3595-3CDA321AD2D0}"/>
              </a:ext>
            </a:extLst>
          </p:cNvPr>
          <p:cNvSpPr txBox="1"/>
          <p:nvPr/>
        </p:nvSpPr>
        <p:spPr>
          <a:xfrm>
            <a:off x="12623365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90565A7-CCEB-4F5C-8CE3-847AE6D86C2B}"/>
              </a:ext>
            </a:extLst>
          </p:cNvPr>
          <p:cNvSpPr txBox="1"/>
          <p:nvPr/>
        </p:nvSpPr>
        <p:spPr>
          <a:xfrm>
            <a:off x="12623364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branding de alto impacto y refuerzo visual.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BF2E620-B567-E2F2-B6EF-914C6FBBFA77}"/>
              </a:ext>
            </a:extLst>
          </p:cNvPr>
          <p:cNvSpPr txBox="1"/>
          <p:nvPr/>
        </p:nvSpPr>
        <p:spPr>
          <a:xfrm>
            <a:off x="130807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42B1457-8A86-870E-BFB7-0CAF36BD9710}"/>
              </a:ext>
            </a:extLst>
          </p:cNvPr>
          <p:cNvSpPr txBox="1"/>
          <p:nvPr/>
        </p:nvSpPr>
        <p:spPr>
          <a:xfrm>
            <a:off x="130807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(porque amplía el alcance) y Display (refuerza la presencia visual), logrando mayor frecuencia.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C2D574F-7D5C-7079-77F1-EB9A506EE2FF}"/>
              </a:ext>
            </a:extLst>
          </p:cNvPr>
          <p:cNvSpPr txBox="1"/>
          <p:nvPr/>
        </p:nvSpPr>
        <p:spPr>
          <a:xfrm>
            <a:off x="4096406" y="11066910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Bar Sync integra tu marca dentro del entorno de visualización del usuario, generando visibilidad constante durante el consumo de contenido.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B9B6E08-3BD6-8CB7-E9D3-E9678A1B6D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89" y="7341556"/>
            <a:ext cx="5276678" cy="31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34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7B781-9D8B-6901-EAE8-E0287DF0B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D0F2C51-3568-1BE3-0806-C5977097AF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Progress Bar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4C7D58-A8F3-9CC3-DB56-A4CDB5A05E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28C59A-4A33-D4A2-3744-46C52412D4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Conversión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Sync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9A1A3D8-59B0-BF04-C008-037E65F367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0AAB145-6830-FC1F-BB5F-7DF799AA44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53B286B-6682-F6D8-23FA-6F2BDCB6B9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40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AAFE909-B57D-1C03-6DFE-9A9A269908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4991E82-C773-EEB4-529B-7274C8A4C78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Progress Bar Sync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4B5F425-05A9-A71E-211D-1BE402DD7D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interactivo que integra la marca dentro de la barra de progreso del reproductor en CTV.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46FCCA6-536F-3DE0-E314-071463F42C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CA08C9-7E6B-16AE-5710-FA45FAC3C2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CTV, visibilidad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reproductores de video y recordación de marca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mayor cuando el anuncio se integra en la experiencia de visualización.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2BC0C4F-438C-FCB9-F3F0-CC46BF08A8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D08B677-C9E5-3698-08F7-699AEC9DF8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branding de alto impacto y refuerzo visual.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1053C72-E6F9-C710-54E1-4D75208D205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34C8903-EBDE-B3F0-9719-5BD62CC198E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(porque amplía el alcance) y Display (refuerza la presencia visual), logrando mayor frecuencia.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4534629-B71D-325C-B0BF-ECC29BFB7B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Bar Sync integra tu marca dentro del entorno de visualización del usuario, generando visibilidad constante durante el consumo de contenido.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8D3AE53-B998-5B53-2607-3B071019DF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89" y="1988840"/>
            <a:ext cx="5276678" cy="31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4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B8CFE-598B-B4C5-0016-7CF64FB90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48FAAD0-4A68-5D94-30FC-AEA29033C43A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86A300-6BAF-5E31-9707-883D835415F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DA277B1-7532-455E-E6BA-950309EF30C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2AB567C-9BC7-1352-E36E-DF8674A567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2829C285-E8AE-CF6E-C0EA-5441752FC9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A9B75E0-9204-3375-0C9B-1A9FE508560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E2C20CE-44E8-0DD4-67B1-2239B441E0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8602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E6A05B1-8782-2A3C-0FEE-2A169216FAAD}"/>
              </a:ext>
            </a:extLst>
          </p:cNvPr>
          <p:cNvSpPr txBox="1"/>
          <p:nvPr/>
        </p:nvSpPr>
        <p:spPr>
          <a:xfrm>
            <a:off x="-3121023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Conversión</a:t>
            </a:r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EA70B4-A09B-800B-115F-AB2AEC7B7A78}"/>
              </a:ext>
            </a:extLst>
          </p:cNvPr>
          <p:cNvSpPr txBox="1"/>
          <p:nvPr/>
        </p:nvSpPr>
        <p:spPr>
          <a:xfrm>
            <a:off x="-3121024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orientado a generar acciones posteriores a la exposición en CTV mediante sincronización con otros dispositivos.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8CE6F83-0AA6-DCBA-1353-CAECEB57DE56}"/>
              </a:ext>
            </a:extLst>
          </p:cNvPr>
          <p:cNvSpPr txBox="1"/>
          <p:nvPr/>
        </p:nvSpPr>
        <p:spPr>
          <a:xfrm>
            <a:off x="-312102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9562A07-5DAD-B40A-4EC0-1F9A289D7DAA}"/>
              </a:ext>
            </a:extLst>
          </p:cNvPr>
          <p:cNvSpPr txBox="1"/>
          <p:nvPr/>
        </p:nvSpPr>
        <p:spPr>
          <a:xfrm>
            <a:off x="-3121024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intención de compra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CTV, 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de televisión conectada y aumento de conversiones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se sincroniza la experiencia entre pantallas.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EA6A538-E72B-B3F6-AB9B-E0D16A79C2AC}"/>
              </a:ext>
            </a:extLst>
          </p:cNvPr>
          <p:cNvSpPr txBox="1"/>
          <p:nvPr/>
        </p:nvSpPr>
        <p:spPr>
          <a:xfrm>
            <a:off x="12690616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51307A3-3420-21B3-A461-35F8825D9345}"/>
              </a:ext>
            </a:extLst>
          </p:cNvPr>
          <p:cNvSpPr txBox="1"/>
          <p:nvPr/>
        </p:nvSpPr>
        <p:spPr>
          <a:xfrm>
            <a:off x="12690615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performance,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generación de tráfico o conversiones.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F1ED515-6510-9629-7E5A-8FE0C899FD3F}"/>
              </a:ext>
            </a:extLst>
          </p:cNvPr>
          <p:cNvSpPr txBox="1"/>
          <p:nvPr/>
        </p:nvSpPr>
        <p:spPr>
          <a:xfrm>
            <a:off x="1344081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08E2F9-7F0E-5E1C-1011-51E33D0ECBF9}"/>
              </a:ext>
            </a:extLst>
          </p:cNvPr>
          <p:cNvSpPr txBox="1"/>
          <p:nvPr/>
        </p:nvSpPr>
        <p:spPr>
          <a:xfrm>
            <a:off x="1344081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alcance), logrando mayor conversión.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BD7DBDA-147D-8922-7B5E-989690F3AE48}"/>
              </a:ext>
            </a:extLst>
          </p:cNvPr>
          <p:cNvSpPr txBox="1"/>
          <p:nvPr/>
        </p:nvSpPr>
        <p:spPr>
          <a:xfrm>
            <a:off x="4096406" y="11402826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Conversión Sync transforma la exposición en televisión conectada en acciones reales que impulsan resultados para tu marca.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3C35D2C-FF7D-968F-5373-653FFC9B29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90" y="7677472"/>
            <a:ext cx="5276676" cy="31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895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FB1B6-24BB-B2EF-0C94-2565376C2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A00E28B-97F4-F5C4-8D13-5D5360D988E4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Conversión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Sync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1AD697F-2E60-4CAE-B0E7-FB66D47A454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Progress Bar Sync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BCE5BA-C232-3B3F-FF9D-F8F82BE6605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AD8139D-285A-9806-9601-1D4A976194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2E82A461-2AE2-923C-3EE9-E6812E1095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212037F-4396-A50B-C34B-49D01BA7E72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6AA81EB-844B-7BE6-05F2-BAC824022B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8DB3007-0CD0-2680-7C28-99AEB7A4B354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Conversión</a:t>
            </a:r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778050F-30EB-8F3E-4767-243AF5156432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orientado a generar acciones posteriores a la exposición en CTV mediante sincronización con otros dispositivos.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F1DE86C-253F-95D0-048C-82D47CE548BF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C25EF1A-C84E-E704-8C92-6A8CC7B1E982}"/>
              </a:ext>
            </a:extLst>
          </p:cNvPr>
          <p:cNvSpPr txBox="1"/>
          <p:nvPr/>
        </p:nvSpPr>
        <p:spPr>
          <a:xfrm>
            <a:off x="979743" y="4056487"/>
            <a:ext cx="2341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intención de compra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CTV, VTR superior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inventario de televisión conectada y aumento de conversiones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cuando se sincroniza la experiencia entre pantallas.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BC3435F-8CF2-8EF7-BF8F-B8F7E5FFDC4A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75EAFC-427B-6A37-8EFD-7E9EBF9BD50B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performance,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remarketing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generación de tráfico o conversiones.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BC29C7A-2313-94AD-99A6-5FFE8B14F9C4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F780ED-3037-0041-4FCB-ADB9133E7850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Retargeting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(impacta usuarios con intención previa)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alcance), logrando mayor conversión.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BBB09A5-B19C-FFF6-6B45-CB851D099EA5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Conversión Sync transforma la exposición en televisión conectada en acciones reales que impulsan resultados para tu marca.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5622CA6-5EC3-C9AE-7E68-8C4C48DC2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0690" y="1988840"/>
            <a:ext cx="5276676" cy="312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107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2C0F6-F6BA-467A-4DD4-455C68235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21131FC-ABAF-5D4F-29BF-D898079857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1BBEBE3C-4E4F-7DAA-5353-E324BD61B6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DB950B9-0988-FFE4-B1FD-F7DA5F9C5C6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0303421-0E40-9D00-766E-2CA0380FEB5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Conversión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Sync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2D3A9C2-E317-1720-1448-36D3532B946F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Video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2A2AB1C2-6F16-D892-4D12-01405A0E2F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B3991CF-56DA-1C54-17CB-DFD9A0334CD2}"/>
              </a:ext>
            </a:extLst>
          </p:cNvPr>
          <p:cNvSpPr txBox="1"/>
          <p:nvPr/>
        </p:nvSpPr>
        <p:spPr>
          <a:xfrm>
            <a:off x="-29892871" y="2644170"/>
            <a:ext cx="719777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b="1" dirty="0">
                <a:solidFill>
                  <a:schemeClr val="bg1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TWI</a:t>
            </a:r>
            <a:r>
              <a:rPr lang="es-MX" sz="9600" b="1" dirty="0">
                <a:solidFill>
                  <a:schemeClr val="bg1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TCH</a:t>
            </a:r>
          </a:p>
        </p:txBody>
      </p:sp>
    </p:spTree>
    <p:extLst>
      <p:ext uri="{BB962C8B-B14F-4D97-AF65-F5344CB8AC3E}">
        <p14:creationId xmlns:p14="http://schemas.microsoft.com/office/powerpoint/2010/main" val="4170796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AF85E-931A-F5D0-2AB2-48645DB92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F8CBBC5-BCE8-55C6-5C3A-7BAC9C06EF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EC9AAB54-C4B3-1ACE-389B-F9A8F96F8B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E2B1979-4C24-206F-7F34-A20E4F40230E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9C9BC96-71E5-452F-2169-48C2661A495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6CFB570-40F2-BECD-49AE-6AA9249E1067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FC83CC2-DC69-5F82-0E7A-4DB28E090F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F51E972-AE94-89F5-A0A0-8916991569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92744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12D4BB8-4855-0AB3-B82F-7B7B99256811}"/>
              </a:ext>
            </a:extLst>
          </p:cNvPr>
          <p:cNvSpPr txBox="1"/>
          <p:nvPr/>
        </p:nvSpPr>
        <p:spPr>
          <a:xfrm>
            <a:off x="-3388416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o Video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088B1A-11C7-19E1-09F5-FDF03FB7DE69}"/>
              </a:ext>
            </a:extLst>
          </p:cNvPr>
          <p:cNvSpPr txBox="1"/>
          <p:nvPr/>
        </p:nvSpPr>
        <p:spPr>
          <a:xfrm>
            <a:off x="-3371405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a las marcas aparecer dentro del entorno de Twitch mediante anuncios gráficos o audiovisuales.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38A8E5-1360-9C57-7124-861739FC0EBD}"/>
              </a:ext>
            </a:extLst>
          </p:cNvPr>
          <p:cNvSpPr txBox="1"/>
          <p:nvPr/>
        </p:nvSpPr>
        <p:spPr>
          <a:xfrm>
            <a:off x="-336815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DDDD93-C367-5438-61D0-89EFD3B65F06}"/>
              </a:ext>
            </a:extLst>
          </p:cNvPr>
          <p:cNvSpPr txBox="1"/>
          <p:nvPr/>
        </p:nvSpPr>
        <p:spPr>
          <a:xfrm>
            <a:off x="-336815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85%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anuncios de video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dentro de plataformas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CTR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0,50%.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A47E959-A386-1864-562A-39AB2480BE04}"/>
              </a:ext>
            </a:extLst>
          </p:cNvPr>
          <p:cNvSpPr txBox="1"/>
          <p:nvPr/>
        </p:nvSpPr>
        <p:spPr>
          <a:xfrm>
            <a:off x="13080776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45D6A88-3D01-EED0-CB96-49F4304326A0}"/>
              </a:ext>
            </a:extLst>
          </p:cNvPr>
          <p:cNvSpPr txBox="1"/>
          <p:nvPr/>
        </p:nvSpPr>
        <p:spPr>
          <a:xfrm>
            <a:off x="13080775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productos tecnológicos o entretenimiento y estrategias dirigidas a audiencias jóvenes.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AC32CF1-FFA9-7A3C-FA11-BF658AA342E9}"/>
              </a:ext>
            </a:extLst>
          </p:cNvPr>
          <p:cNvSpPr txBox="1"/>
          <p:nvPr/>
        </p:nvSpPr>
        <p:spPr>
          <a:xfrm>
            <a:off x="1308077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34EAD77-F2F3-2E75-1753-6DEAA9A8A66D}"/>
              </a:ext>
            </a:extLst>
          </p:cNvPr>
          <p:cNvSpPr txBox="1"/>
          <p:nvPr/>
        </p:nvSpPr>
        <p:spPr>
          <a:xfrm>
            <a:off x="13080775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la visualización en video)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cobertura), logrando mayor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473F627-6BCE-16E9-3BFD-4A6DCD9E4C11}"/>
              </a:ext>
            </a:extLst>
          </p:cNvPr>
          <p:cNvSpPr txBox="1"/>
          <p:nvPr/>
        </p:nvSpPr>
        <p:spPr>
          <a:xfrm>
            <a:off x="4096406" y="1149901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o Video permite que tu marca se integre dentro de una de las comunidades digitales más activas.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B3CE2C-348A-F126-E8BE-AB346C0210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884055"/>
            <a:ext cx="6747333" cy="506049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BC2ABB45-1CAA-A355-7B13-6349EE45DE9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42</a:t>
            </a:r>
          </a:p>
        </p:txBody>
      </p:sp>
    </p:spTree>
    <p:extLst>
      <p:ext uri="{BB962C8B-B14F-4D97-AF65-F5344CB8AC3E}">
        <p14:creationId xmlns:p14="http://schemas.microsoft.com/office/powerpoint/2010/main" val="23096642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A8D77-6860-AAEF-C4A6-A22BA94E9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4DB4529-F6A2-D4F6-9F33-C82E386D0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D072595A-30D6-CC22-5021-697FBC448A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1BFA7BC-835E-32DD-DFBF-2C4A61A516B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C5FDCE2-7F38-5F5C-9E73-2159AE9F186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C840C20-B1C6-151D-169E-99613F4FA8D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04306D5-1526-4A0B-E328-CB47B42F8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E501F08-A139-E263-5A7C-4FD8335314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4336691-83B0-92A5-543D-C0584118F198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o Video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A5D73B3-AFAE-A0F6-AF49-ECB6E70322DD}"/>
              </a:ext>
            </a:extLst>
          </p:cNvPr>
          <p:cNvSpPr txBox="1"/>
          <p:nvPr/>
        </p:nvSpPr>
        <p:spPr>
          <a:xfrm>
            <a:off x="96351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a las marcas aparecer dentro del entorno de Twitch mediante anuncios gráficos o audiovisuales.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6772E35-483E-9EBC-4827-6057EC5477B9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7C9F0A0-713A-C661-A6A3-AED55D1D9ABB}"/>
              </a:ext>
            </a:extLst>
          </p:cNvPr>
          <p:cNvSpPr txBox="1"/>
          <p:nvPr/>
        </p:nvSpPr>
        <p:spPr>
          <a:xfrm>
            <a:off x="966759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85%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anuncios de video en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campañas dentro de plataformas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CTR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0,50%.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3C69714-9BC0-6621-E8DC-63935744DE13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88CA426-93FD-D089-DBC3-5B8453D86B2E}"/>
              </a:ext>
            </a:extLst>
          </p:cNvPr>
          <p:cNvSpPr txBox="1"/>
          <p:nvPr/>
        </p:nvSpPr>
        <p:spPr>
          <a:xfrm>
            <a:off x="8904311" y="22198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promoción de productos tecnológicos o entretenimiento y estrategias dirigidas a audiencias jóvenes.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87B5054-21D1-594F-B6CB-9E2C75B715A4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2C7CD09-13A6-E875-CC63-809F12D9EC31}"/>
              </a:ext>
            </a:extLst>
          </p:cNvPr>
          <p:cNvSpPr txBox="1"/>
          <p:nvPr/>
        </p:nvSpPr>
        <p:spPr>
          <a:xfrm>
            <a:off x="8904311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(refuerza la visualización en video)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cobertura), logrando mayor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3631E02-B6BB-27AD-DBE1-962EAD982297}"/>
              </a:ext>
            </a:extLst>
          </p:cNvPr>
          <p:cNvSpPr txBox="1"/>
          <p:nvPr/>
        </p:nvSpPr>
        <p:spPr>
          <a:xfrm>
            <a:off x="4096406" y="5490603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o Video permite que tu marca se integre dentro de una de las comunidades digitales más activas.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B32BCCF-A02E-537B-1D79-2A27A8DA8A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3" cy="506049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7E36091-49C5-4DB2-BAF0-0D539CD39B4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42</a:t>
            </a:r>
          </a:p>
        </p:txBody>
      </p:sp>
    </p:spTree>
    <p:extLst>
      <p:ext uri="{BB962C8B-B14F-4D97-AF65-F5344CB8AC3E}">
        <p14:creationId xmlns:p14="http://schemas.microsoft.com/office/powerpoint/2010/main" val="1765877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CF32E-ADBC-1A09-827E-39DE8455E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805B1C5-6DC6-0317-A755-DF16EE6230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11351BB-1302-E5A6-E3A3-104986636B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8C35FC9-5F0D-546B-4217-0DC39F8B757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2D4510-5BD6-A42A-F895-5153BFBC04A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E1B830-7F7D-4F59-F317-21FAD002AA4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9F4F138-D8DC-0A89-029F-BD97C5D8FB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F5109D70-2325-0EF1-77B8-87DE5BD6C2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27822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E1CB10D-92FA-2577-6E76-B8807146B736}"/>
              </a:ext>
            </a:extLst>
          </p:cNvPr>
          <p:cNvSpPr txBox="1"/>
          <p:nvPr/>
        </p:nvSpPr>
        <p:spPr>
          <a:xfrm>
            <a:off x="-3625080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C140309-F26E-9778-6BB5-913256BB6976}"/>
              </a:ext>
            </a:extLst>
          </p:cNvPr>
          <p:cNvSpPr txBox="1"/>
          <p:nvPr/>
        </p:nvSpPr>
        <p:spPr>
          <a:xfrm>
            <a:off x="-3608069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que se reproduce dentro de transmisiones en vivo.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35FB5B7-8633-590A-C1EF-C54E7DC15A1F}"/>
              </a:ext>
            </a:extLst>
          </p:cNvPr>
          <p:cNvSpPr txBox="1"/>
          <p:nvPr/>
        </p:nvSpPr>
        <p:spPr>
          <a:xfrm>
            <a:off x="-360482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932EB4C-398F-8225-1F22-8FCD203E1361}"/>
              </a:ext>
            </a:extLst>
          </p:cNvPr>
          <p:cNvSpPr txBox="1"/>
          <p:nvPr/>
        </p:nvSpPr>
        <p:spPr>
          <a:xfrm>
            <a:off x="-360482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07B430-4ABA-26DC-3C3F-AD13283DE1D7}"/>
              </a:ext>
            </a:extLst>
          </p:cNvPr>
          <p:cNvSpPr txBox="1"/>
          <p:nvPr/>
        </p:nvSpPr>
        <p:spPr>
          <a:xfrm>
            <a:off x="13115854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EAA316D-11D9-83EB-8A8A-21DB87CD5FC3}"/>
              </a:ext>
            </a:extLst>
          </p:cNvPr>
          <p:cNvSpPr txBox="1"/>
          <p:nvPr/>
        </p:nvSpPr>
        <p:spPr>
          <a:xfrm>
            <a:off x="1311585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lanzamientos de productos y activaciones dirigidas a audiencias jóvenes.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D8C66B2-448D-496A-2B8A-5EAD3A984D7F}"/>
              </a:ext>
            </a:extLst>
          </p:cNvPr>
          <p:cNvSpPr txBox="1"/>
          <p:nvPr/>
        </p:nvSpPr>
        <p:spPr>
          <a:xfrm>
            <a:off x="1311585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64CDB93-EE7D-FA93-F1B3-A034664872E3}"/>
              </a:ext>
            </a:extLst>
          </p:cNvPr>
          <p:cNvSpPr txBox="1"/>
          <p:nvPr/>
        </p:nvSpPr>
        <p:spPr>
          <a:xfrm>
            <a:off x="1311585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 y Rich Media (aumenta interacción), logrando mayor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F6F5578-8F20-922A-6267-7AA0F7E827DE}"/>
              </a:ext>
            </a:extLst>
          </p:cNvPr>
          <p:cNvSpPr txBox="1"/>
          <p:nvPr/>
        </p:nvSpPr>
        <p:spPr>
          <a:xfrm>
            <a:off x="4096406" y="11277872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 conecta tu marca con audiencias altamente comprometidas.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E8416D40-08BB-472F-3AEC-F3976EF0E4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966433"/>
            <a:ext cx="6747332" cy="506049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64D7F85F-2A75-CBCF-9DCE-E48FED2B1E2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43</a:t>
            </a:r>
          </a:p>
        </p:txBody>
      </p:sp>
    </p:spTree>
    <p:extLst>
      <p:ext uri="{BB962C8B-B14F-4D97-AF65-F5344CB8AC3E}">
        <p14:creationId xmlns:p14="http://schemas.microsoft.com/office/powerpoint/2010/main" val="106158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56B7B-0A4C-9F00-88D3-F12F43C28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0CABC2-9C60-4E8C-413A-7870BCC230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140C1B9-1AFB-7827-995C-504351408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362DB1-8186-C621-FF78-8252009AC2A5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B490895-57F0-2DCE-2E6F-0B214365BD2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B657F43-8873-DDBB-1DC8-E025215BA2F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77BE35F8-1BEB-59E7-8646-48BEF874F7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807F1F6E-7712-553C-C56D-A0275A4402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FC82E2E-E27A-DD71-02C1-1FEF965913F7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C4DEDD8-CDD3-A7D1-B36F-B600A7B39935}"/>
              </a:ext>
            </a:extLst>
          </p:cNvPr>
          <p:cNvSpPr txBox="1"/>
          <p:nvPr/>
        </p:nvSpPr>
        <p:spPr>
          <a:xfrm>
            <a:off x="96351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video que se reproduce dentro de transmisiones en vivo.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079A1B5-36A6-3B09-4D73-E9E594517C75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712467B-C633-501C-9922-5FDE330F0F26}"/>
              </a:ext>
            </a:extLst>
          </p:cNvPr>
          <p:cNvSpPr txBox="1"/>
          <p:nvPr/>
        </p:nvSpPr>
        <p:spPr>
          <a:xfrm>
            <a:off x="966759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90%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y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95%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689B31A-9EAB-8358-D915-A6C3A6B8CD4C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F773292-ECC0-2EEE-D2FA-6D313D3D0132}"/>
              </a:ext>
            </a:extLst>
          </p:cNvPr>
          <p:cNvSpPr txBox="1"/>
          <p:nvPr/>
        </p:nvSpPr>
        <p:spPr>
          <a:xfrm>
            <a:off x="890431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lanzamientos de productos y activaciones dirigidas a audiencias jóvenes.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4B13B0A-A66F-AEA9-0495-8CBCE515CF72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1067578-B7CB-17A1-DEB2-6EC1C46AF9A7}"/>
              </a:ext>
            </a:extLst>
          </p:cNvPr>
          <p:cNvSpPr txBox="1"/>
          <p:nvPr/>
        </p:nvSpPr>
        <p:spPr>
          <a:xfrm>
            <a:off x="890431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 y Rich Media (aumenta interacción), logrando mayor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52E57AD-6F95-DE43-AF59-D9C1CF804CCE}"/>
              </a:ext>
            </a:extLst>
          </p:cNvPr>
          <p:cNvSpPr txBox="1"/>
          <p:nvPr/>
        </p:nvSpPr>
        <p:spPr>
          <a:xfrm>
            <a:off x="4096406" y="5490603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 conecta tu marca con audiencias altamente comprometidas.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6472462-C493-C499-05FF-AF6CB3BD28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B4F0AB53-66DC-B808-49DE-A3D16B9D868C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43</a:t>
            </a:r>
          </a:p>
        </p:txBody>
      </p:sp>
    </p:spTree>
    <p:extLst>
      <p:ext uri="{BB962C8B-B14F-4D97-AF65-F5344CB8AC3E}">
        <p14:creationId xmlns:p14="http://schemas.microsoft.com/office/powerpoint/2010/main" val="3691453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46B8D-FE68-D4F6-1CA1-82FC00FFA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41EC6FD-C016-9E0C-0CA9-16AD4E3E41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F24697C-E6DB-D7B6-8073-331996C3A0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65EEC10-5375-8CED-285B-5BE24D6E2FDC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965AC3-C593-C12A-28A4-6F7E073734F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D9F804-BBEE-4D1C-ADCC-AAD195BAA42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767AC5C-DCBC-0B19-0283-43D044E37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9DDAEE8-D544-FA52-A234-EB51C7AD6B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52784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A05C74F-6074-E18C-5636-F1092481C08D}"/>
              </a:ext>
            </a:extLst>
          </p:cNvPr>
          <p:cNvSpPr txBox="1"/>
          <p:nvPr/>
        </p:nvSpPr>
        <p:spPr>
          <a:xfrm>
            <a:off x="-3721540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7E3058-9185-A944-951D-7FDAEC7C790B}"/>
              </a:ext>
            </a:extLst>
          </p:cNvPr>
          <p:cNvSpPr txBox="1"/>
          <p:nvPr/>
        </p:nvSpPr>
        <p:spPr>
          <a:xfrm>
            <a:off x="-3704529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gráfico dentro del entorno de navegación de Twitch.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07CB4D-D0BF-2585-7BDF-7788D690652E}"/>
              </a:ext>
            </a:extLst>
          </p:cNvPr>
          <p:cNvSpPr txBox="1"/>
          <p:nvPr/>
        </p:nvSpPr>
        <p:spPr>
          <a:xfrm>
            <a:off x="-370128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CCDCB5-AE48-E4B5-B8CB-96FB1AA5B95A}"/>
              </a:ext>
            </a:extLst>
          </p:cNvPr>
          <p:cNvSpPr txBox="1"/>
          <p:nvPr/>
        </p:nvSpPr>
        <p:spPr>
          <a:xfrm>
            <a:off x="-3701054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0,80%,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D79C53E-156B-8B34-CE9C-6F1CDB55F89B}"/>
              </a:ext>
            </a:extLst>
          </p:cNvPr>
          <p:cNvSpPr txBox="1"/>
          <p:nvPr/>
        </p:nvSpPr>
        <p:spPr>
          <a:xfrm>
            <a:off x="13440816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B9B0EF-8660-5E69-56BD-EF0699DC4C4C}"/>
              </a:ext>
            </a:extLst>
          </p:cNvPr>
          <p:cNvSpPr txBox="1"/>
          <p:nvPr/>
        </p:nvSpPr>
        <p:spPr>
          <a:xfrm>
            <a:off x="13440815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promoción de productos.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915DD52-3B78-5158-0C68-CEDE14C48DED}"/>
              </a:ext>
            </a:extLst>
          </p:cNvPr>
          <p:cNvSpPr txBox="1"/>
          <p:nvPr/>
        </p:nvSpPr>
        <p:spPr>
          <a:xfrm>
            <a:off x="1344081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91E823B-FBD5-9D8F-B4B7-35EDAE69A961}"/>
              </a:ext>
            </a:extLst>
          </p:cNvPr>
          <p:cNvSpPr txBox="1"/>
          <p:nvPr/>
        </p:nvSpPr>
        <p:spPr>
          <a:xfrm>
            <a:off x="13440815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(refuerza impacto), logrando mayor presencia.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EB9E861-0F68-36FD-5FF6-2B7AABA1D3DE}"/>
              </a:ext>
            </a:extLst>
          </p:cNvPr>
          <p:cNvSpPr txBox="1"/>
          <p:nvPr/>
        </p:nvSpPr>
        <p:spPr>
          <a:xfrm>
            <a:off x="4096406" y="11493896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permite que tu marca mantenga presencia constante dentro de una comunidad digital altamente activa.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CD91C42D-CC03-AA56-B461-872B081977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7101408"/>
            <a:ext cx="6747332" cy="506049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D545A1B5-3381-B6B8-E4E8-BB8FFFD66E2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44</a:t>
            </a:r>
          </a:p>
        </p:txBody>
      </p:sp>
    </p:spTree>
    <p:extLst>
      <p:ext uri="{BB962C8B-B14F-4D97-AF65-F5344CB8AC3E}">
        <p14:creationId xmlns:p14="http://schemas.microsoft.com/office/powerpoint/2010/main" val="3489718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ABCB5-998C-E992-A341-EFEA3049F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6199E35-6500-AE8D-FD24-B516ECBEA7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B72102F9-181D-26D9-71BD-61D1969E99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C2EE631-1BC7-957C-BE78-2B58BC604EB3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0C0FFFA-B517-6E8C-6269-B231FBE6C7C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Premium Live Video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E816CD-2252-1829-DD31-C8C3E6CFD97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AEC8E8A-97E0-56FF-BEF8-AFC6586532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69BCB6AF-E5C2-64F8-92D9-388CC0E7E9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3892656-1F0E-98FA-F2AF-BB9D193A34F4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26FC7B-4E4A-D12C-F657-227063F63356}"/>
              </a:ext>
            </a:extLst>
          </p:cNvPr>
          <p:cNvSpPr txBox="1"/>
          <p:nvPr/>
        </p:nvSpPr>
        <p:spPr>
          <a:xfrm>
            <a:off x="96351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gráfico dentro del entorno de navegación de Twitch.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FCD1172-7349-CA16-C8EE-88E944EF60E5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738135-4A65-3FF2-A5AD-334F9282E878}"/>
              </a:ext>
            </a:extLst>
          </p:cNvPr>
          <p:cNvSpPr txBox="1"/>
          <p:nvPr/>
        </p:nvSpPr>
        <p:spPr>
          <a:xfrm>
            <a:off x="966988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0,80%,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569D51A-36D2-9B3C-34DD-0C9CA0174D86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0C0179-F4D2-747D-A6A2-BBC7ABE05C0A}"/>
              </a:ext>
            </a:extLst>
          </p:cNvPr>
          <p:cNvSpPr txBox="1"/>
          <p:nvPr/>
        </p:nvSpPr>
        <p:spPr>
          <a:xfrm>
            <a:off x="890431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promoción de productos.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F4CB9D5-8716-8B09-AA1D-2DEE48ABCCF2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CF6A116-B4E8-87F8-D6F3-09F747BF3E0C}"/>
              </a:ext>
            </a:extLst>
          </p:cNvPr>
          <p:cNvSpPr txBox="1"/>
          <p:nvPr/>
        </p:nvSpPr>
        <p:spPr>
          <a:xfrm>
            <a:off x="890431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(refuerza impacto), logrando mayor presencia.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33162CB-397C-01BF-6C5D-85EB58D9C448}"/>
              </a:ext>
            </a:extLst>
          </p:cNvPr>
          <p:cNvSpPr txBox="1"/>
          <p:nvPr/>
        </p:nvSpPr>
        <p:spPr>
          <a:xfrm>
            <a:off x="4096406" y="5490603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Display permite que tu marca mantenga presencia constante dentro de una comunidad digital altamente activa.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019EEDE-72E4-FBCE-7787-BF2774BB3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540A442F-1507-1AC7-7106-5693F3AEE94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44</a:t>
            </a:r>
          </a:p>
        </p:txBody>
      </p:sp>
    </p:spTree>
    <p:extLst>
      <p:ext uri="{BB962C8B-B14F-4D97-AF65-F5344CB8AC3E}">
        <p14:creationId xmlns:p14="http://schemas.microsoft.com/office/powerpoint/2010/main" val="2877200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C682D-1B86-8348-7647-9CC1C4777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52531AA-A565-2B2D-6D4E-6EC6C1660B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52B57B80-40CB-7EEA-C2D0-67584B94ED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F76A71-AFC6-3868-BB51-1985E8E9450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C94C16E-929D-C691-1185-5C3DAFD6D6E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A8BB450-1A3C-C14E-3D1A-BECC0F5A637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C5BBDA5-2A6B-57A1-441A-536E05C944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45FDFDC1-CEA7-F974-7598-619D8DAAE8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008768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B50D12A-7E20-B771-3D3C-D5D0FFBF2A63}"/>
              </a:ext>
            </a:extLst>
          </p:cNvPr>
          <p:cNvSpPr txBox="1"/>
          <p:nvPr/>
        </p:nvSpPr>
        <p:spPr>
          <a:xfrm>
            <a:off x="-356669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160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ACB0DF9-7527-96E9-136A-7993444A46B9}"/>
              </a:ext>
            </a:extLst>
          </p:cNvPr>
          <p:cNvSpPr txBox="1"/>
          <p:nvPr/>
        </p:nvSpPr>
        <p:spPr>
          <a:xfrm>
            <a:off x="-3549681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impacta usuarios en múltiples dispositivos simultáneamente.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0D00EA-F5FD-E2E7-374C-F5A4653205C2}"/>
              </a:ext>
            </a:extLst>
          </p:cNvPr>
          <p:cNvSpPr txBox="1"/>
          <p:nvPr/>
        </p:nvSpPr>
        <p:spPr>
          <a:xfrm>
            <a:off x="-354643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384E98A-10DB-612B-CA44-D6FB4F097CC5}"/>
              </a:ext>
            </a:extLst>
          </p:cNvPr>
          <p:cNvSpPr txBox="1"/>
          <p:nvPr/>
        </p:nvSpPr>
        <p:spPr>
          <a:xfrm>
            <a:off x="-3546206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30%,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F585661-A7BC-15EC-F1D5-D24EB4370954}"/>
              </a:ext>
            </a:extLst>
          </p:cNvPr>
          <p:cNvSpPr txBox="1"/>
          <p:nvPr/>
        </p:nvSpPr>
        <p:spPr>
          <a:xfrm>
            <a:off x="13296800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C40698B-EB5E-3EAC-0EAE-1148C8BF6B87}"/>
              </a:ext>
            </a:extLst>
          </p:cNvPr>
          <p:cNvSpPr txBox="1"/>
          <p:nvPr/>
        </p:nvSpPr>
        <p:spPr>
          <a:xfrm>
            <a:off x="13296799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estrategias de refuerzo.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42E3526-4A73-5C93-D6C6-351301230023}"/>
              </a:ext>
            </a:extLst>
          </p:cNvPr>
          <p:cNvSpPr txBox="1"/>
          <p:nvPr/>
        </p:nvSpPr>
        <p:spPr>
          <a:xfrm>
            <a:off x="1329680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CF88E7B-5050-4B56-A52B-486A5338EBA6}"/>
              </a:ext>
            </a:extLst>
          </p:cNvPr>
          <p:cNvSpPr txBox="1"/>
          <p:nvPr/>
        </p:nvSpPr>
        <p:spPr>
          <a:xfrm>
            <a:off x="13296799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CTV (refuerza impacto en pantallas grandes)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frecuencia), logrando mayor alcance.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93EB002-4DF7-732A-BC9A-F26B4A1E0E0F}"/>
              </a:ext>
            </a:extLst>
          </p:cNvPr>
          <p:cNvSpPr txBox="1"/>
          <p:nvPr/>
        </p:nvSpPr>
        <p:spPr>
          <a:xfrm>
            <a:off x="4096406" y="11493896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amplifica la presencia de tu marca en distintos dispositivos.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E597265-1D48-1738-9064-85A21CCDAA5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45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5760C446-2A80-841B-A2B7-A3B7305BDA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7193878"/>
            <a:ext cx="6747331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0845E-0E42-10BE-74F1-D3AC1C08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BCFE8FD-75BF-ED8F-9D74-D85F751D1E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65C2DB61-0513-FA50-AA95-A26ECDEA63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025E07B-6EDB-2193-36BE-44333D253FD1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080373-0DA6-F9C2-229A-AC3D00E4CF4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6CE44CF-C32D-C8A7-E082-B267317932CE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6561A324-6652-1769-7EE0-3249B2308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251C7E16-9AB7-017C-1B74-F5C2BB855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D7D3488-555E-301E-3180-5EDF270C2E76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160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21684D6-F178-5A15-F53B-51F6D08950AC}"/>
              </a:ext>
            </a:extLst>
          </p:cNvPr>
          <p:cNvSpPr txBox="1"/>
          <p:nvPr/>
        </p:nvSpPr>
        <p:spPr>
          <a:xfrm>
            <a:off x="96351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impacta usuarios en múltiples dispositivos simultáneamente.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1A55E4-0C7F-D338-BBCE-CB1DB19F55AA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3F56E28-8374-56AB-21D1-ECC9F41BF34B}"/>
              </a:ext>
            </a:extLst>
          </p:cNvPr>
          <p:cNvSpPr txBox="1"/>
          <p:nvPr/>
        </p:nvSpPr>
        <p:spPr>
          <a:xfrm>
            <a:off x="966988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recordación de marca de hasta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30%, 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superior al 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20%.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A0AD5BE-56BD-3589-52A6-2EDDCB6775D8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FDDB0E8-F830-F255-0BB7-01B584D01B73}"/>
              </a:ext>
            </a:extLst>
          </p:cNvPr>
          <p:cNvSpPr txBox="1"/>
          <p:nvPr/>
        </p:nvSpPr>
        <p:spPr>
          <a:xfrm>
            <a:off x="890431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omnicanal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estrategias de refuerzo.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F3CEF2D-B37E-096C-F3EE-9F37B4DE4D8A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4469A3F-552E-8F2F-62CC-DA88AE15B44C}"/>
              </a:ext>
            </a:extLst>
          </p:cNvPr>
          <p:cNvSpPr txBox="1"/>
          <p:nvPr/>
        </p:nvSpPr>
        <p:spPr>
          <a:xfrm>
            <a:off x="8904311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CTV (refuerza impacto en pantallas grandes) y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frecuencia), logrando mayor alcance.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6AD8407-AF79-7F2E-7C87-B9660EFCC9F7}"/>
              </a:ext>
            </a:extLst>
          </p:cNvPr>
          <p:cNvSpPr txBox="1"/>
          <p:nvPr/>
        </p:nvSpPr>
        <p:spPr>
          <a:xfrm>
            <a:off x="4096406" y="5490603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amplifica la presencia de tu marca en distintos dispositivos.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4F36E78-7CB9-3C23-B3F8-24DC191802C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45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C042531-4E9C-3A10-2C6D-FF38A7BD5D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1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6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7C59B-A797-EC19-BC0C-9DBE15C3F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0C8B00C-A2D5-0658-3C20-9FE5477730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0E429236-9E35-5261-70CC-D1052B7381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53F4576-D696-B0B3-BAC7-586F5C803459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E91523C-3621-983D-C714-CE246760170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5B0071-5654-A3DC-17B3-0F5DBEA2064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C014A312-51DE-76EE-06AE-E2FC74E850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BD463318-26D3-78F3-A65E-F8DD0129B1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2656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947DBFC-CB72-71D9-F2FB-DE4F7C3E92DB}"/>
              </a:ext>
            </a:extLst>
          </p:cNvPr>
          <p:cNvSpPr txBox="1"/>
          <p:nvPr/>
        </p:nvSpPr>
        <p:spPr>
          <a:xfrm>
            <a:off x="-3384258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160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003BB9A-2492-332B-E2A4-9F6D7A1F0FEF}"/>
              </a:ext>
            </a:extLst>
          </p:cNvPr>
          <p:cNvSpPr txBox="1"/>
          <p:nvPr/>
        </p:nvSpPr>
        <p:spPr>
          <a:xfrm>
            <a:off x="-3367247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premium en la portada principal de la plataforma.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2DD410A-B3AF-7D26-5862-9C652E12D883}"/>
              </a:ext>
            </a:extLst>
          </p:cNvPr>
          <p:cNvSpPr txBox="1"/>
          <p:nvPr/>
        </p:nvSpPr>
        <p:spPr>
          <a:xfrm>
            <a:off x="-336400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38D5D4A-848C-8025-9A4F-7CBF66442614}"/>
              </a:ext>
            </a:extLst>
          </p:cNvPr>
          <p:cNvSpPr txBox="1"/>
          <p:nvPr/>
        </p:nvSpPr>
        <p:spPr>
          <a:xfrm>
            <a:off x="-3363772" y="40564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Visibilidad cercana al 100% y alto alcance.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7CB1991-E4BD-1F04-B413-F846CC1BAEBD}"/>
              </a:ext>
            </a:extLst>
          </p:cNvPr>
          <p:cNvSpPr txBox="1"/>
          <p:nvPr/>
        </p:nvSpPr>
        <p:spPr>
          <a:xfrm>
            <a:off x="1321459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7D2C8D3-C96F-72EF-4FC9-AFB0E3C9E316}"/>
              </a:ext>
            </a:extLst>
          </p:cNvPr>
          <p:cNvSpPr txBox="1"/>
          <p:nvPr/>
        </p:nvSpPr>
        <p:spPr>
          <a:xfrm>
            <a:off x="1321459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alto impacto y lanzamientos.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4AA8B62-7305-5B39-E3F3-0ACBE16EB9AE}"/>
              </a:ext>
            </a:extLst>
          </p:cNvPr>
          <p:cNvSpPr txBox="1"/>
          <p:nvPr/>
        </p:nvSpPr>
        <p:spPr>
          <a:xfrm>
            <a:off x="1321459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EE67AA7-56A9-00BB-3D97-4B3C3AEF2372}"/>
              </a:ext>
            </a:extLst>
          </p:cNvPr>
          <p:cNvSpPr txBox="1"/>
          <p:nvPr/>
        </p:nvSpPr>
        <p:spPr>
          <a:xfrm>
            <a:off x="1321459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(refuerza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 y Display (amplía frecuencia), logrando máximo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69B753E-5C75-AB28-B073-CAA38E733BDB}"/>
              </a:ext>
            </a:extLst>
          </p:cNvPr>
          <p:cNvSpPr txBox="1"/>
          <p:nvPr/>
        </p:nvSpPr>
        <p:spPr>
          <a:xfrm>
            <a:off x="4096406" y="11637912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posiciona tu marca en uno de los espacios más visibles de la plataforma.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E2FE3B8-EA41-92B4-3971-60F28307AFE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46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F912089B-2AE9-1C63-06C0-7DBF416DB5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7290667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984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30FA-53EA-D2A2-CFE4-EBCE62009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0B01C02-AE5C-2EF5-78C8-136AA5E36D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734646D4-20B9-7081-23EF-22DACFD83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492" y="601043"/>
            <a:ext cx="1082203" cy="41973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DAD63A-C793-797D-6CAA-6DB85F3BC686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05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485FD2-CEB2-A60C-FEA4-9A6506DB89D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Multiscreen</a:t>
            </a:r>
            <a:endParaRPr lang="es-MX" sz="9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DF4926C-7E62-9AD2-D203-88F45834815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E00C8F9-EDC4-0DE9-C7D7-E1AFCA72F6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6" y="5326626"/>
            <a:ext cx="3048248" cy="3048248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F864F03-AAFF-7D0F-2036-90AA1B3F80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428999"/>
            <a:ext cx="2952328" cy="26386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72286A7-600A-651C-AD08-2484ADB5E8F2}"/>
              </a:ext>
            </a:extLst>
          </p:cNvPr>
          <p:cNvSpPr txBox="1"/>
          <p:nvPr/>
        </p:nvSpPr>
        <p:spPr>
          <a:xfrm>
            <a:off x="946502" y="1942888"/>
            <a:ext cx="29892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6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600" b="1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160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A77BEB9-E21C-9B52-E52D-019A2351D5EB}"/>
              </a:ext>
            </a:extLst>
          </p:cNvPr>
          <p:cNvSpPr txBox="1"/>
          <p:nvPr/>
        </p:nvSpPr>
        <p:spPr>
          <a:xfrm>
            <a:off x="96351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premium en la portada principal de la plataforma.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12ADF71-6A06-2AF5-BA4C-48B626BB62FA}"/>
              </a:ext>
            </a:extLst>
          </p:cNvPr>
          <p:cNvSpPr txBox="1"/>
          <p:nvPr/>
        </p:nvSpPr>
        <p:spPr>
          <a:xfrm>
            <a:off x="96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779E85-ED03-C491-0264-2A664E4B6CB3}"/>
              </a:ext>
            </a:extLst>
          </p:cNvPr>
          <p:cNvSpPr txBox="1"/>
          <p:nvPr/>
        </p:nvSpPr>
        <p:spPr>
          <a:xfrm>
            <a:off x="966988" y="40564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Visibilidad cercana al 100% y alto alcance.</a:t>
            </a:r>
            <a:endParaRPr lang="es-MX" sz="1050" b="1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BA8C04-92FA-3C60-C4FB-976D139AEF51}"/>
              </a:ext>
            </a:extLst>
          </p:cNvPr>
          <p:cNvSpPr txBox="1"/>
          <p:nvPr/>
        </p:nvSpPr>
        <p:spPr>
          <a:xfrm>
            <a:off x="8904312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00C7BE4-0F77-7971-BD48-2050285A5D33}"/>
              </a:ext>
            </a:extLst>
          </p:cNvPr>
          <p:cNvSpPr txBox="1"/>
          <p:nvPr/>
        </p:nvSpPr>
        <p:spPr>
          <a:xfrm>
            <a:off x="890431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alto impacto y lanzamientos.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50E618B-B37D-7B92-0642-B7EFBB901E14}"/>
              </a:ext>
            </a:extLst>
          </p:cNvPr>
          <p:cNvSpPr txBox="1"/>
          <p:nvPr/>
        </p:nvSpPr>
        <p:spPr>
          <a:xfrm>
            <a:off x="890431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27AEA6C-A6FD-5C9E-F5AC-034B40DC6E93}"/>
              </a:ext>
            </a:extLst>
          </p:cNvPr>
          <p:cNvSpPr txBox="1"/>
          <p:nvPr/>
        </p:nvSpPr>
        <p:spPr>
          <a:xfrm>
            <a:off x="890431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Video (refuerza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 y Display (amplía frecuencia), logrando máximo impacto.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9CD12C0-9D3B-5CE0-EF1F-F94FCFF112DB}"/>
              </a:ext>
            </a:extLst>
          </p:cNvPr>
          <p:cNvSpPr txBox="1"/>
          <p:nvPr/>
        </p:nvSpPr>
        <p:spPr>
          <a:xfrm>
            <a:off x="4096406" y="5490603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r>
              <a:rPr lang="es-MX" sz="105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posiciona tu marca en uno de los espacios más visibles de la plataforma.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EC0DA45-55B1-8624-3169-D3AD790DE1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1F286086-84E2-4FD7-9414-ABDD4E6EFD7D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46</a:t>
            </a:r>
          </a:p>
        </p:txBody>
      </p:sp>
    </p:spTree>
    <p:extLst>
      <p:ext uri="{BB962C8B-B14F-4D97-AF65-F5344CB8AC3E}">
        <p14:creationId xmlns:p14="http://schemas.microsoft.com/office/powerpoint/2010/main" val="3023467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78E95-A7FA-964F-65E3-50A657B03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34D6B82-DC74-8A48-3A02-6ACD130511D7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23D148-B5CF-B12A-C5E9-B94D501BA51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Twitch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Homepage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Headline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070537E-FB69-6C53-5000-231B5AA79E5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B0E413F-9B33-2113-DBED-50E8B3B8F1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BC981EC-DC6F-7B90-F512-9BBBB3C80F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ADCC79E-5B58-C0BB-F62B-20985429A319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GA</a:t>
            </a:r>
            <a:r>
              <a:rPr lang="es-MX" sz="9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MING</a:t>
            </a:r>
            <a:endParaRPr lang="es-CO" sz="9000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714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C7F8-BFE9-299D-9024-955A82144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12573DB5-BE6C-3526-6941-E9D530EF8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725" y="6002077"/>
            <a:ext cx="9026041" cy="676953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9216D52-E78B-565F-0DEC-AD7E1D42E956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0503C3-0821-A45C-9EDC-2F1A6782B8DA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D7A142D-5032-06F3-1C05-345307DE14A5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B48C61A-4146-B0F0-0914-888373D0F3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A772AD3-9009-A5B4-E201-11FA72C073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EA3E997-4A87-1AF3-CEEB-14B94013D1F9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47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B0BE9CA4-0542-BF0B-CB07-20CBA6BF6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55664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A895D6A-38CF-98D3-7F96-5B3E31E575D1}"/>
              </a:ext>
            </a:extLst>
          </p:cNvPr>
          <p:cNvSpPr txBox="1"/>
          <p:nvPr/>
        </p:nvSpPr>
        <p:spPr>
          <a:xfrm>
            <a:off x="-3094150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Video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C5B7A3-3089-CE8E-BA97-B319F56B4AEE}"/>
              </a:ext>
            </a:extLst>
          </p:cNvPr>
          <p:cNvSpPr txBox="1"/>
          <p:nvPr/>
        </p:nvSpPr>
        <p:spPr>
          <a:xfrm>
            <a:off x="-3094151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que integra anuncios de video dentro de la experiencia del videojuego sin interrumpir la jugabilidad.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FF64A-DEC1-339D-D4E5-B4538B6C47CD}"/>
              </a:ext>
            </a:extLst>
          </p:cNvPr>
          <p:cNvSpPr txBox="1"/>
          <p:nvPr/>
        </p:nvSpPr>
        <p:spPr>
          <a:xfrm>
            <a:off x="-309415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661E02-2470-1DF1-B000-2300288B65EA}"/>
              </a:ext>
            </a:extLst>
          </p:cNvPr>
          <p:cNvSpPr txBox="1"/>
          <p:nvPr/>
        </p:nvSpPr>
        <p:spPr>
          <a:xfrm>
            <a:off x="-3094151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80% y 95% en anuncios de video dentro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recordación de marca hasta 30% mayor en experiencias integradas en videojuegos y CTR cercano al 0,70% cuando el formato incluye interacción o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B8F061-1417-701F-4E87-C8CFE6ED21C6}"/>
              </a:ext>
            </a:extLst>
          </p:cNvPr>
          <p:cNvSpPr txBox="1"/>
          <p:nvPr/>
        </p:nvSpPr>
        <p:spPr>
          <a:xfrm>
            <a:off x="12910461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CE39D94-2775-84A3-3BB8-A31993C12574}"/>
              </a:ext>
            </a:extLst>
          </p:cNvPr>
          <p:cNvSpPr txBox="1"/>
          <p:nvPr/>
        </p:nvSpPr>
        <p:spPr>
          <a:xfrm>
            <a:off x="12910460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 dirigidos a audiencias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activaciones dentro de entornos digitales.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27D599B-B068-21A4-608F-C7E349DCE56E}"/>
              </a:ext>
            </a:extLst>
          </p:cNvPr>
          <p:cNvSpPr txBox="1"/>
          <p:nvPr/>
        </p:nvSpPr>
        <p:spPr>
          <a:xfrm>
            <a:off x="1291046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5F7A42-7050-9FC7-663D-573E73C49E61}"/>
              </a:ext>
            </a:extLst>
          </p:cNvPr>
          <p:cNvSpPr txBox="1"/>
          <p:nvPr/>
        </p:nvSpPr>
        <p:spPr>
          <a:xfrm>
            <a:off x="12910460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(comparte el mismo entorno de alto engagement)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fuera del entorno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cobertura y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6EA1ED5-296A-8B88-21ED-E4F78264E8D7}"/>
              </a:ext>
            </a:extLst>
          </p:cNvPr>
          <p:cNvSpPr txBox="1"/>
          <p:nvPr/>
        </p:nvSpPr>
        <p:spPr>
          <a:xfrm>
            <a:off x="4096406" y="11672036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permite que tu marca se integre dentro del universo del juego, generando impacto en momentos de alta atención del usuario.</a:t>
            </a:r>
          </a:p>
        </p:txBody>
      </p:sp>
    </p:spTree>
    <p:extLst>
      <p:ext uri="{BB962C8B-B14F-4D97-AF65-F5344CB8AC3E}">
        <p14:creationId xmlns:p14="http://schemas.microsoft.com/office/powerpoint/2010/main" val="2304743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8034B-5D5D-6259-0B5F-81B65D81A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D3867B8-8AA7-236B-2CC5-892A4BACD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725" y="44235"/>
            <a:ext cx="9026041" cy="676953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1A932D2-7994-C33E-4EB1-5EE77DC75FE4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0B908B-9A90-3E81-0050-12C16169B4C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EB873C5-2C86-B875-0763-8069D5B8BAF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0EE579AC-3CBA-E6DC-9CDE-7B930DE6FE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CE686FB-C668-D016-76CA-99AEA87F9D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12C1ABD-44A1-5F67-990E-2B2397522A7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47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73FC6F1-1272-2B71-93F4-0441EC2DA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DA65119-0B1F-BDB6-6264-D7E4390DA42D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Video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1D00440-D9A0-7ED8-36A7-DA731F1B346E}"/>
              </a:ext>
            </a:extLst>
          </p:cNvPr>
          <p:cNvSpPr txBox="1"/>
          <p:nvPr/>
        </p:nvSpPr>
        <p:spPr>
          <a:xfrm>
            <a:off x="979743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publicitario que integra anuncios de video dentro de la experiencia del videojuego sin interrumpir la jugabilidad.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72F861B-846C-93BC-A398-3B2474027416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445909-B2F1-68B2-6F40-0AA095EB70B8}"/>
              </a:ext>
            </a:extLst>
          </p:cNvPr>
          <p:cNvSpPr txBox="1"/>
          <p:nvPr/>
        </p:nvSpPr>
        <p:spPr>
          <a:xfrm>
            <a:off x="979743" y="4056487"/>
            <a:ext cx="23411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80% y 95% en anuncios de video dentro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recordación de marca hasta 30% mayor en experiencias integradas en videojuegos y CTR cercano al 0,70% cuando el formato incluye interacción o llamado a la 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3A37960-8CAD-53E8-B0DB-EE7E9CCA2DF8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6F1AADA-5109-A746-45D6-B37B06F1A426}"/>
              </a:ext>
            </a:extLst>
          </p:cNvPr>
          <p:cNvSpPr txBox="1"/>
          <p:nvPr/>
        </p:nvSpPr>
        <p:spPr>
          <a:xfrm>
            <a:off x="8871076" y="22198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branding, lanzamiento de productos dirigidos a audiencias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activaciones dentro de entornos digitales.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F9E7FBE-0CF8-225B-C531-9BB3905D4A53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3D99391-E960-DFBB-F4CC-8371B1532F09}"/>
              </a:ext>
            </a:extLst>
          </p:cNvPr>
          <p:cNvSpPr txBox="1"/>
          <p:nvPr/>
        </p:nvSpPr>
        <p:spPr>
          <a:xfrm>
            <a:off x="8871076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Video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Rewarded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(comparte el mismo entorno de alto engagement)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el alcance fuera del entorno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cobertura y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BC14F7F-94B1-2D14-C490-350D3943542A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permite que tu marca se integre dentro del universo del juego, generando impacto en momentos de alta atención del usuario.</a:t>
            </a:r>
          </a:p>
        </p:txBody>
      </p:sp>
    </p:spTree>
    <p:extLst>
      <p:ext uri="{BB962C8B-B14F-4D97-AF65-F5344CB8AC3E}">
        <p14:creationId xmlns:p14="http://schemas.microsoft.com/office/powerpoint/2010/main" val="2341164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8580B-7829-D056-2F5F-F20E54177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2E66F9C-6F48-46BE-A552-B89559483DD9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AE8A856-1C75-9BA2-2C2A-2213328C8E04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1CB4524-9518-E8DE-774D-A6C0F5D8875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7340902-51A8-3AB3-6CAD-5D2BDFF07F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76DB032-F28F-B1C2-25FB-EB6985A8C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525E0C56-5D2C-CAC7-126B-8847CCD8FB7C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48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56FC5D02-A197-7538-C88E-1E43F90486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81963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B050DDF-F4C7-6588-1068-8BD1900AA887}"/>
              </a:ext>
            </a:extLst>
          </p:cNvPr>
          <p:cNvSpPr txBox="1"/>
          <p:nvPr/>
        </p:nvSpPr>
        <p:spPr>
          <a:xfrm>
            <a:off x="-346712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Display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D564CC2-E5D5-95D6-BFD8-11493149851E}"/>
              </a:ext>
            </a:extLst>
          </p:cNvPr>
          <p:cNvSpPr txBox="1"/>
          <p:nvPr/>
        </p:nvSpPr>
        <p:spPr>
          <a:xfrm>
            <a:off x="-3467125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visuales integrados dentro del entorno del videojuego como parte del escenario.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1645543-51B9-853C-C068-077EE3B3FB64}"/>
              </a:ext>
            </a:extLst>
          </p:cNvPr>
          <p:cNvSpPr txBox="1"/>
          <p:nvPr/>
        </p:nvSpPr>
        <p:spPr>
          <a:xfrm>
            <a:off x="-346712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EEEB782-AF39-6199-0A7A-7CF45C8A255F}"/>
              </a:ext>
            </a:extLst>
          </p:cNvPr>
          <p:cNvSpPr txBox="1"/>
          <p:nvPr/>
        </p:nvSpPr>
        <p:spPr>
          <a:xfrm>
            <a:off x="-3467125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0,90%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publicidad integrada en videojuegos y alto tiempo de exposición.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9BCAB36-B69E-AF8D-08AC-4F7792FE806B}"/>
              </a:ext>
            </a:extLst>
          </p:cNvPr>
          <p:cNvSpPr txBox="1"/>
          <p:nvPr/>
        </p:nvSpPr>
        <p:spPr>
          <a:xfrm>
            <a:off x="12936760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628D5CF-A74F-7921-0E0C-4A1236DB79E3}"/>
              </a:ext>
            </a:extLst>
          </p:cNvPr>
          <p:cNvSpPr txBox="1"/>
          <p:nvPr/>
        </p:nvSpPr>
        <p:spPr>
          <a:xfrm>
            <a:off x="12936759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promociones dentro de videojuegos.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C003ED3-02D7-9724-4718-ECA8C3E535E9}"/>
              </a:ext>
            </a:extLst>
          </p:cNvPr>
          <p:cNvSpPr txBox="1"/>
          <p:nvPr/>
        </p:nvSpPr>
        <p:spPr>
          <a:xfrm>
            <a:off x="1293676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26E5BE4-5547-2D7F-306F-7AB167109445}"/>
              </a:ext>
            </a:extLst>
          </p:cNvPr>
          <p:cNvSpPr txBox="1"/>
          <p:nvPr/>
        </p:nvSpPr>
        <p:spPr>
          <a:xfrm>
            <a:off x="12936759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 y Rich Media (aumenta interacción), logrando mayor visibilidad.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969BB90-F369-FDA9-9470-6F49F7990793}"/>
              </a:ext>
            </a:extLst>
          </p:cNvPr>
          <p:cNvSpPr txBox="1"/>
          <p:nvPr/>
        </p:nvSpPr>
        <p:spPr>
          <a:xfrm>
            <a:off x="4096406" y="1175036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posiciona tu marca dentro del entorno donde los jugadores pasan más tiempo.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C97306D-A764-9DE8-F6FD-01FD272E45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6629633"/>
            <a:ext cx="6962841" cy="522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21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90235-C656-5902-F1BF-4B60C31FE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45C00D2-90FC-9DCC-3083-1B33D9A5B87B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64E6E83-2669-C529-EB4B-B5ABC537430E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5B3E972-E5C4-DE99-75A2-B71E852208C0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E783E5B-B8C3-0D9C-F6A8-8BA6966FCD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96C6E64-594F-3CD7-C14D-A446E6E074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6C52E37-659D-03A4-B1F8-B3501FCC7131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48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6928ADF-C6A0-6424-0243-DA13A02C3E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BB9291B-631D-76CE-E645-E53723B020E2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Display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816CB-3A27-D95A-3253-8B57F03E475B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visuales integrados dentro del entorno del videojuego como parte del escenario.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4BE498-A65D-9AD8-E814-F15B471306E0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8FB892E-43D0-63FF-A2E4-1FD60AF856E2}"/>
              </a:ext>
            </a:extLst>
          </p:cNvPr>
          <p:cNvSpPr txBox="1"/>
          <p:nvPr/>
        </p:nvSpPr>
        <p:spPr>
          <a:xfrm>
            <a:off x="979743" y="4056487"/>
            <a:ext cx="234118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0,90%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formatos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dentro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incremento de recordación de marca de hasta </a:t>
            </a:r>
            <a:r>
              <a:rPr lang="es-MX" sz="105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25% 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 publicidad integrada en videojuegos y alto tiempo de exposición.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D038FF7-6CE3-37E1-BF26-8B47EAB2164C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1425168-4B3E-FE5C-A62B-0B2CC07EB227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promociones dentro de videojuegos.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422DA00-A8AE-BACC-75CA-F7A195B4F807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8283347-C2E2-A980-5203-1FD6F3967507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el alcance) y Rich Media (aumenta interacción), logrando mayor visibilidad.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37B41FF-4F54-0747-011D-E52F455DC5A9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posiciona tu marca dentro del entorno donde los jugadores pasan más tiempo.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569A6BF-44A5-50F6-AD7C-3077A1C96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5" y="593463"/>
            <a:ext cx="6962841" cy="522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69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ED02E-893D-26A3-F588-0FD5E58DA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9918D38-465F-C2C4-5643-9A66C5F84004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0DC28D-96D0-2592-D7A5-7DDFA254346F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26CAA3B-2040-144D-9DA5-AC5A71DD6B0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AE6EACF-170D-E5DE-FAE7-81260C5C11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48449DD-06FA-58CB-27C4-15641B27BA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1FD3FBA-6C2B-8979-FBAE-3E2AD7F9E16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11192B09-C297-09D0-2766-3134B0FD2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7672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507E01D-2F63-20F5-AA5D-EAFA0211DB35}"/>
              </a:ext>
            </a:extLst>
          </p:cNvPr>
          <p:cNvSpPr txBox="1"/>
          <p:nvPr/>
        </p:nvSpPr>
        <p:spPr>
          <a:xfrm>
            <a:off x="-3121023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Audio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6EA8DB-F6C3-CBAB-EEE0-AD55CA0D33A5}"/>
              </a:ext>
            </a:extLst>
          </p:cNvPr>
          <p:cNvSpPr txBox="1"/>
          <p:nvPr/>
        </p:nvSpPr>
        <p:spPr>
          <a:xfrm>
            <a:off x="-3121024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sonoro integrado dentro de la experiencia del videojuego.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276D007-4C40-F07E-25FD-FAA6B085284E}"/>
              </a:ext>
            </a:extLst>
          </p:cNvPr>
          <p:cNvSpPr txBox="1"/>
          <p:nvPr/>
        </p:nvSpPr>
        <p:spPr>
          <a:xfrm>
            <a:off x="-312102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3FD6771-8651-EADE-8ABA-16B8959074B0}"/>
              </a:ext>
            </a:extLst>
          </p:cNvPr>
          <p:cNvSpPr txBox="1"/>
          <p:nvPr/>
        </p:nvSpPr>
        <p:spPr>
          <a:xfrm>
            <a:off x="-3121024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superior al 90%, recordación de marca hasta 24% mayor en anuncios de audio digital y alto nivel de atención.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81EDAE4-6A23-67B9-6B0F-87EEDCB45F18}"/>
              </a:ext>
            </a:extLst>
          </p:cNvPr>
          <p:cNvSpPr txBox="1"/>
          <p:nvPr/>
        </p:nvSpPr>
        <p:spPr>
          <a:xfrm>
            <a:off x="1283151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50E6517-192F-5644-D3CF-39D4DDAFC9B3}"/>
              </a:ext>
            </a:extLst>
          </p:cNvPr>
          <p:cNvSpPr txBox="1"/>
          <p:nvPr/>
        </p:nvSpPr>
        <p:spPr>
          <a:xfrm>
            <a:off x="1283151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activaciones dirigidas 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D6C316F-4BA9-9BFD-7928-35A9E4B30878}"/>
              </a:ext>
            </a:extLst>
          </p:cNvPr>
          <p:cNvSpPr txBox="1"/>
          <p:nvPr/>
        </p:nvSpPr>
        <p:spPr>
          <a:xfrm>
            <a:off x="1283151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83317DA-13DF-86FE-EC82-CAB8C5C14A89}"/>
              </a:ext>
            </a:extLst>
          </p:cNvPr>
          <p:cNvSpPr txBox="1"/>
          <p:nvPr/>
        </p:nvSpPr>
        <p:spPr>
          <a:xfrm>
            <a:off x="1283151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Audio Digital (amplía cobertura) y DCO Audiencias Similares (expande el alcance), logrando mayor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E2F6D37-F530-D25E-B61D-91C6EFD6C4E8}"/>
              </a:ext>
            </a:extLst>
          </p:cNvPr>
          <p:cNvSpPr txBox="1"/>
          <p:nvPr/>
        </p:nvSpPr>
        <p:spPr>
          <a:xfrm>
            <a:off x="4096406" y="11444021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 conecta tu marca con los jugadores en momentos de alta concentración y engagement.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818F6D4-CD2F-4A01-C314-293EDC817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6323290"/>
            <a:ext cx="6962839" cy="522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5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B9D57-DA97-BB72-166E-969B80067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C7E7477-5FE2-5742-6961-3B56A6B56DEA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DEFAE9-A724-8533-DD5E-88D77C19078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Display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B59868D-1153-7800-BA28-ABAAE7E2F64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697C5302-4DDB-4A9D-50F2-4A22A44A36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6256690-8F97-FE94-A053-870543DCC1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E5667104-91E4-80EE-D9E3-294ACC8DACD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49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D356771-7347-12BF-869C-79E887A2DA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D50F9D9-0C3F-DDD3-327F-D529ECD3F6F5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In-Game Audio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C23728-AF11-D0CA-0261-C140096368B1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sonoro integrado dentro de la experiencia del videojuego.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51692C-1733-037B-DE4F-C02E0A5F2F96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8E1AD60-9A80-34A1-9B65-D139EDF39F49}"/>
              </a:ext>
            </a:extLst>
          </p:cNvPr>
          <p:cNvSpPr txBox="1"/>
          <p:nvPr/>
        </p:nvSpPr>
        <p:spPr>
          <a:xfrm>
            <a:off x="97974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Tasa de escucha superior al 90%, recordación de marca hasta 24% mayor en anuncios de audio digital y alto nivel de atención.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8584F3D-9A12-803E-A287-F80471B0006B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077773F-4F09-2ACF-38F1-D6EC7A15C410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activaciones dirigidas 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5CF7EDD-15E6-52BA-1EFD-7BC1F3287997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5CF5296-6B37-7D56-6886-74CD358CD4E2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Audio Digital (amplía cobertura) y DCO Audiencias Similares (expande el alcance), logrando mayor recordación.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F5588B8-A300-87E9-B5D7-F79CADAC96D5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In-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 conecta tu marca con los jugadores en momentos de alta concentración y engagement.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0F05C07F-0DB6-AB61-17A4-6FF36DD2E2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9" cy="522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64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E230D-E6CE-F2AD-9AB8-D864BCAAF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D07F34D-87CA-6934-6546-4EFF82603EC7}"/>
              </a:ext>
            </a:extLst>
          </p:cNvPr>
          <p:cNvSpPr txBox="1"/>
          <p:nvPr/>
        </p:nvSpPr>
        <p:spPr>
          <a:xfrm>
            <a:off x="4989951" y="712640"/>
            <a:ext cx="220822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402D1E-5E50-B563-F584-4E7FF03E67D6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18B648-0BAD-6ADE-A6C2-B689BB0B31B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3DC7DE6E-DB4C-EA55-AC48-0EFF22A5D2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DB338F4F-91FA-EF2D-B903-AFE44FD591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D0433AD-B1C6-13CB-53EB-0D5CF46D2372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50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9E3EAC7-A304-A226-3392-DC8680DB70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7672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269B34D-8F4D-060F-EDAF-E8A7AC912E4B}"/>
              </a:ext>
            </a:extLst>
          </p:cNvPr>
          <p:cNvSpPr txBox="1"/>
          <p:nvPr/>
        </p:nvSpPr>
        <p:spPr>
          <a:xfrm>
            <a:off x="-3625080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3B9B057-FB68-C347-9445-3613173BCCB7}"/>
              </a:ext>
            </a:extLst>
          </p:cNvPr>
          <p:cNvSpPr txBox="1"/>
          <p:nvPr/>
        </p:nvSpPr>
        <p:spPr>
          <a:xfrm>
            <a:off x="-3625081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gráficos alrededor de contenido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como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comunidades.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875D13-C447-5197-249E-40C9B3EE5C7B}"/>
              </a:ext>
            </a:extLst>
          </p:cNvPr>
          <p:cNvSpPr txBox="1"/>
          <p:nvPr/>
        </p:nvSpPr>
        <p:spPr>
          <a:xfrm>
            <a:off x="-362508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F411B2A-E184-BE2C-EA73-ABC7747773C6}"/>
              </a:ext>
            </a:extLst>
          </p:cNvPr>
          <p:cNvSpPr txBox="1"/>
          <p:nvPr/>
        </p:nvSpPr>
        <p:spPr>
          <a:xfrm>
            <a:off x="-362508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1,50%, incremento de recordación de marca de hasta 20% y alto engagement.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2379BE9-DA45-6C82-2961-123868620808}"/>
              </a:ext>
            </a:extLst>
          </p:cNvPr>
          <p:cNvSpPr txBox="1"/>
          <p:nvPr/>
        </p:nvSpPr>
        <p:spPr>
          <a:xfrm>
            <a:off x="1283151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13973A-46B2-A97A-5450-4917BA471D70}"/>
              </a:ext>
            </a:extLst>
          </p:cNvPr>
          <p:cNvSpPr txBox="1"/>
          <p:nvPr/>
        </p:nvSpPr>
        <p:spPr>
          <a:xfrm>
            <a:off x="1283151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promoción de productos tecnológicos o entretenimiento.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255131-29E0-15E5-A69A-4FD0D03A444D}"/>
              </a:ext>
            </a:extLst>
          </p:cNvPr>
          <p:cNvSpPr txBox="1"/>
          <p:nvPr/>
        </p:nvSpPr>
        <p:spPr>
          <a:xfrm>
            <a:off x="1283151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AF00786-D4D3-9996-E936-E975724C6FA3}"/>
              </a:ext>
            </a:extLst>
          </p:cNvPr>
          <p:cNvSpPr txBox="1"/>
          <p:nvPr/>
        </p:nvSpPr>
        <p:spPr>
          <a:xfrm>
            <a:off x="1283151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(refuerza impacto), logrando mayor alcance.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9CF72D1-6190-B5F1-3F8D-E3C2D7C59E3D}"/>
              </a:ext>
            </a:extLst>
          </p:cNvPr>
          <p:cNvSpPr txBox="1"/>
          <p:nvPr/>
        </p:nvSpPr>
        <p:spPr>
          <a:xfrm>
            <a:off x="4096406" y="11662365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permite impactar a la comunidad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momentos clave de consumo.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2117B58-1159-620C-AB83-6F8F8546C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6541634"/>
            <a:ext cx="6962839" cy="522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46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B91F6-7844-0306-C077-EE7D64022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5625B16-0706-2BCE-ADD4-F009775AD6D5}"/>
              </a:ext>
            </a:extLst>
          </p:cNvPr>
          <p:cNvSpPr txBox="1"/>
          <p:nvPr/>
        </p:nvSpPr>
        <p:spPr>
          <a:xfrm>
            <a:off x="4989951" y="712640"/>
            <a:ext cx="220822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D7E4ED-98CD-B2E8-5941-0C4317488E1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In-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Audio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F216B5-4B0E-569B-38A9-7122A728A87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42AD85A-2066-D3ED-66B9-659EC048D4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4AF0DF12-9B1C-E202-F0EB-870595275E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E0E82DC-9490-38EF-CD99-536FE228C7E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50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083FE0E-8613-3A21-4EB2-5CA30F8C73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D3E0714-87B5-690B-F078-0394D6E213EF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9CD431A-622A-4D8B-43C2-829181C61B9A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gráficos alrededor de contenido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como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streams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o comunidades.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F1A7DB-F858-6FC5-5876-32C4FF43FCBF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41A3F18-1615-B0F1-427E-DA75BDB6EB8F}"/>
              </a:ext>
            </a:extLst>
          </p:cNvPr>
          <p:cNvSpPr txBox="1"/>
          <p:nvPr/>
        </p:nvSpPr>
        <p:spPr>
          <a:xfrm>
            <a:off x="97974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1,50%, incremento de recordación de marca de hasta 20% y alto engagement.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4EC428F-5128-84DE-4CDC-C8B2EF2C11A0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E1F685-DDC7-2A13-9CD6-CBEA1351F127}"/>
              </a:ext>
            </a:extLst>
          </p:cNvPr>
          <p:cNvSpPr txBox="1"/>
          <p:nvPr/>
        </p:nvSpPr>
        <p:spPr>
          <a:xfrm>
            <a:off x="887107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promoción de productos tecnológicos o entretenimiento.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A75D10-A338-165D-5A29-6F049425C124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CAC0B09-E30F-855C-4B64-3AF04D112C7B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cobertura) y Video (refuerza impacto), logrando mayor alcance.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03348DA-8A1D-5278-C308-ADE7DECF5863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permite impactar a la comunidad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momentos clave de consumo.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3881FA37-C193-1CAB-95B6-1827FFEBE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9" cy="522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51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4A4A1-E259-B4FF-8CCD-E7E78269E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EEB7EE20-D004-9D97-CC9D-D8B3127D5C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6541634"/>
            <a:ext cx="6962838" cy="522212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AE51578-2931-0113-941E-322B7D7CC3DA}"/>
              </a:ext>
            </a:extLst>
          </p:cNvPr>
          <p:cNvSpPr txBox="1"/>
          <p:nvPr/>
        </p:nvSpPr>
        <p:spPr>
          <a:xfrm>
            <a:off x="4913771" y="702130"/>
            <a:ext cx="236445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41E3F8-9C32-1880-7A82-53BFCFAA8C0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6C4AF58-EABD-5F29-CD1D-E64CF1F5DF69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63E53B4-2740-1E93-131C-1D87B2E862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A1B11E5-38B5-590E-1E9D-3838AF53DF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BB64B287-5C8D-A5BF-8467-E8BDCA421CF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BF129AF-90B3-FE4E-B492-6562D46E64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4503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EEE20A-EDF9-79AF-0824-C3A844AC488A}"/>
              </a:ext>
            </a:extLst>
          </p:cNvPr>
          <p:cNvSpPr txBox="1"/>
          <p:nvPr/>
        </p:nvSpPr>
        <p:spPr>
          <a:xfrm>
            <a:off x="-3049016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3A4A8D-76A5-76A5-D6AC-9889BF04638F}"/>
              </a:ext>
            </a:extLst>
          </p:cNvPr>
          <p:cNvSpPr txBox="1"/>
          <p:nvPr/>
        </p:nvSpPr>
        <p:spPr>
          <a:xfrm>
            <a:off x="-3049017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alto impacto a pantalla completa entre contenidos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3E4752B-573C-3DA1-E744-070232BC0824}"/>
              </a:ext>
            </a:extLst>
          </p:cNvPr>
          <p:cNvSpPr txBox="1"/>
          <p:nvPr/>
        </p:nvSpPr>
        <p:spPr>
          <a:xfrm>
            <a:off x="-3049016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D3ABFA3-8315-CFE3-0D0F-19F4306FC061}"/>
              </a:ext>
            </a:extLst>
          </p:cNvPr>
          <p:cNvSpPr txBox="1"/>
          <p:nvPr/>
        </p:nvSpPr>
        <p:spPr>
          <a:xfrm>
            <a:off x="-3049017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2%, visibilidad cercana al 100% y recordación hasta 30% mayor.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381960-123D-8BDE-4608-ED4CB6DFFF79}"/>
              </a:ext>
            </a:extLst>
          </p:cNvPr>
          <p:cNvSpPr txBox="1"/>
          <p:nvPr/>
        </p:nvSpPr>
        <p:spPr>
          <a:xfrm>
            <a:off x="1289982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414A28-23C8-FCB8-2DF8-58C8D4C62F8E}"/>
              </a:ext>
            </a:extLst>
          </p:cNvPr>
          <p:cNvSpPr txBox="1"/>
          <p:nvPr/>
        </p:nvSpPr>
        <p:spPr>
          <a:xfrm>
            <a:off x="1289982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lanzamientos.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A34330-3B03-1D1A-E03C-EE66CC50F6D0}"/>
              </a:ext>
            </a:extLst>
          </p:cNvPr>
          <p:cNvSpPr txBox="1"/>
          <p:nvPr/>
        </p:nvSpPr>
        <p:spPr>
          <a:xfrm>
            <a:off x="1289982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3414BC7-BF1F-2432-1777-014107B95845}"/>
              </a:ext>
            </a:extLst>
          </p:cNvPr>
          <p:cNvSpPr txBox="1"/>
          <p:nvPr/>
        </p:nvSpPr>
        <p:spPr>
          <a:xfrm>
            <a:off x="1289982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Rich Media (incrementa interacción) y Video (refuerza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54831BC-8EDF-E448-5784-AE50873A3692}"/>
              </a:ext>
            </a:extLst>
          </p:cNvPr>
          <p:cNvSpPr txBox="1"/>
          <p:nvPr/>
        </p:nvSpPr>
        <p:spPr>
          <a:xfrm>
            <a:off x="4096406" y="11662365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maximiza la visibilidad de tu marca en momentos de alta atención.</a:t>
            </a:r>
          </a:p>
        </p:txBody>
      </p:sp>
    </p:spTree>
    <p:extLst>
      <p:ext uri="{BB962C8B-B14F-4D97-AF65-F5344CB8AC3E}">
        <p14:creationId xmlns:p14="http://schemas.microsoft.com/office/powerpoint/2010/main" val="2094113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4ECED-EB09-F9F0-66BD-9173E2C8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C99CE23A-A440-3448-FE55-8ADA29540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8" cy="522212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F63A74-A40B-E65A-0122-92E74BE0B55B}"/>
              </a:ext>
            </a:extLst>
          </p:cNvPr>
          <p:cNvSpPr txBox="1"/>
          <p:nvPr/>
        </p:nvSpPr>
        <p:spPr>
          <a:xfrm>
            <a:off x="4913771" y="702130"/>
            <a:ext cx="236445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105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0310D88-5374-39FE-9833-1EF4D4BDC1CF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Display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A6EE924-9BC1-3426-EFE6-FAC1283AF90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96157E3-F3E3-D237-BD6A-D95FEE4982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AB33FB3-68CD-A2C6-104D-8012E0214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F434D40-B854-5B13-ECBB-9B241C2C732A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EDDCB264-5953-A7C1-6363-40D01CF837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EC7144E-A830-00EA-D883-A021253491CB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8A645B-167C-9B0B-6BF6-E02A13195490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de alto impacto a pantalla completa entre contenidos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17B4635-4C3B-7587-294D-9F0EE4FE28D7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BB52784-4F24-280E-5F12-967153E60722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2%, visibilidad cercana al 100% y recordación hasta 30% mayor.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4914AEC-CA8A-4789-5422-7EB9B94596B7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9896608-DCFD-B387-71BD-F84396B7DBFC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lanzamientos.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6E4E3A8-668C-2F14-F9B2-02EFD41EF36D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318F590-D696-2F07-9EE7-E2FB7B8240E3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Rich Media (incrementa interacción) y Video (refuerza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BA38CDF-6B7B-8CF3-9247-24C7158D9FFF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Intersticial maximiza la visibilidad de tu marca en momentos de alta atención.</a:t>
            </a:r>
          </a:p>
        </p:txBody>
      </p:sp>
    </p:spTree>
    <p:extLst>
      <p:ext uri="{BB962C8B-B14F-4D97-AF65-F5344CB8AC3E}">
        <p14:creationId xmlns:p14="http://schemas.microsoft.com/office/powerpoint/2010/main" val="1953940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F94E3-8714-ED55-AA1D-1DB460323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883EEFE9-5069-7239-D147-EF4E1DCA5E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6858000"/>
            <a:ext cx="6962838" cy="522212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1D4185B-7778-C358-8B79-4BA5C1BBC169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8854453-06A7-5AA5-041A-DB8C7251C9A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263BB83-429A-682C-404E-74161EF7DEBC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D9253F1-59BC-BC70-300B-03927132D5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F3F37D85-6928-7885-680F-7805C2A180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67DA9C5-D351-A6B1-8FBE-5B200DFFF65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52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822D69DB-E02B-EAD1-FCAB-99F9977E1A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53972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30303A1-180A-BEDE-A5AA-4228D1A192BD}"/>
              </a:ext>
            </a:extLst>
          </p:cNvPr>
          <p:cNvSpPr txBox="1"/>
          <p:nvPr/>
        </p:nvSpPr>
        <p:spPr>
          <a:xfrm>
            <a:off x="-3467122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C4CB07-0452-A770-0B12-A9DD76FAF7ED}"/>
              </a:ext>
            </a:extLst>
          </p:cNvPr>
          <p:cNvSpPr txBox="1"/>
          <p:nvPr/>
        </p:nvSpPr>
        <p:spPr>
          <a:xfrm>
            <a:off x="-346712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dentro de contenido relacionado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5EF2B63-0654-7F7C-193C-67748CE4E598}"/>
              </a:ext>
            </a:extLst>
          </p:cNvPr>
          <p:cNvSpPr txBox="1"/>
          <p:nvPr/>
        </p:nvSpPr>
        <p:spPr>
          <a:xfrm>
            <a:off x="-346712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141FF68-D96E-F500-2748-2D27A6068609}"/>
              </a:ext>
            </a:extLst>
          </p:cNvPr>
          <p:cNvSpPr txBox="1"/>
          <p:nvPr/>
        </p:nvSpPr>
        <p:spPr>
          <a:xfrm>
            <a:off x="-346712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75% y 90%, incremento de recordación de marca de hasta 30% y CTR cercano al 0,50%.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E9844AA-0D49-70F4-A856-554DA516E8CC}"/>
              </a:ext>
            </a:extLst>
          </p:cNvPr>
          <p:cNvSpPr txBox="1"/>
          <p:nvPr/>
        </p:nvSpPr>
        <p:spPr>
          <a:xfrm>
            <a:off x="13008769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B09768-36A6-5448-E4AD-53E5387A9847}"/>
              </a:ext>
            </a:extLst>
          </p:cNvPr>
          <p:cNvSpPr txBox="1"/>
          <p:nvPr/>
        </p:nvSpPr>
        <p:spPr>
          <a:xfrm>
            <a:off x="13008768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ECDF17-B949-5203-3D63-06C4D460FD83}"/>
              </a:ext>
            </a:extLst>
          </p:cNvPr>
          <p:cNvSpPr txBox="1"/>
          <p:nvPr/>
        </p:nvSpPr>
        <p:spPr>
          <a:xfrm>
            <a:off x="1300876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32094E9-C830-C4E4-0937-D7A44142A4A5}"/>
              </a:ext>
            </a:extLst>
          </p:cNvPr>
          <p:cNvSpPr txBox="1"/>
          <p:nvPr/>
        </p:nvSpPr>
        <p:spPr>
          <a:xfrm>
            <a:off x="13008768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3901CB9-9F4A-3F76-C96C-98F16E6CFE83}"/>
              </a:ext>
            </a:extLst>
          </p:cNvPr>
          <p:cNvSpPr txBox="1"/>
          <p:nvPr/>
        </p:nvSpPr>
        <p:spPr>
          <a:xfrm>
            <a:off x="4096406" y="11978731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conecta tu marca con la audiencia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mediante contenido audiovisual de alto impacto.</a:t>
            </a:r>
          </a:p>
        </p:txBody>
      </p:sp>
    </p:spTree>
    <p:extLst>
      <p:ext uri="{BB962C8B-B14F-4D97-AF65-F5344CB8AC3E}">
        <p14:creationId xmlns:p14="http://schemas.microsoft.com/office/powerpoint/2010/main" val="360292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A5AA5-84EA-DBA5-AE58-66C7ED260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F1164589-2954-CF21-6A7E-081570014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8" cy="522212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2E6191D-048C-40D6-28F2-16B2AD02982E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7723B46-FABF-040E-34D3-5CD9774036A3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</a:t>
            </a:r>
            <a:r>
              <a:rPr lang="en-US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Intersticial</a:t>
            </a:r>
            <a:endParaRPr lang="en-US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E16AFC7-8548-5F82-4E17-F40407033E6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14AFAA6-E745-C6FD-A6CB-AB418859D7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59CFFA3-5179-E895-DA8B-5E1C5B6EE8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06B8340-072C-F326-FF3F-B4AF5D2CBEF7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52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473ABF96-72A0-1D2A-10F9-AAE14AA5F1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E06D0F7-82D6-FC6C-B56A-69FBB47807C7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37B464-C4E1-F091-B986-89ED916DAEE0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dentro de contenido relacionado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CE33280-0328-227B-3756-D1F6A917B155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D89D233-3618-1DA7-C469-395AEC864F9E}"/>
              </a:ext>
            </a:extLst>
          </p:cNvPr>
          <p:cNvSpPr txBox="1"/>
          <p:nvPr/>
        </p:nvSpPr>
        <p:spPr>
          <a:xfrm>
            <a:off x="97974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75% y 90%, incremento de recordación de marca de hasta 30% y CTR cercano al 0,50%.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C1A75A-2B9A-4737-51F1-09FD9784C192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B04B8AD-62B0-878C-AC40-02BA0E2A8503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promoción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A2DFCB2-25A2-C53A-FA87-EE92D195B49B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0A54E5D-F576-1406-FC5F-F16798FBE7CC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alcance)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Instream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Preroll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(asegura visualización),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DC8509-5525-9BF7-CD5A-B2A7D3CC35E9}"/>
              </a:ext>
            </a:extLst>
          </p:cNvPr>
          <p:cNvSpPr txBox="1"/>
          <p:nvPr/>
        </p:nvSpPr>
        <p:spPr>
          <a:xfrm>
            <a:off x="4096406" y="5714194"/>
            <a:ext cx="399918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conecta tu marca con la audiencia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mediante contenido audiovisual de alto impacto.</a:t>
            </a:r>
          </a:p>
        </p:txBody>
      </p:sp>
    </p:spTree>
    <p:extLst>
      <p:ext uri="{BB962C8B-B14F-4D97-AF65-F5344CB8AC3E}">
        <p14:creationId xmlns:p14="http://schemas.microsoft.com/office/powerpoint/2010/main" val="1442395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CA07B-68EE-46B8-3FC5-FF964F5DC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A3EEDFA-EAEA-5874-140C-D268C6098EEA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DC6357-C3FC-197C-36E7-021D45B45F09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D12C579-76CB-F0BD-6816-27038F10B4C0}"/>
              </a:ext>
            </a:extLst>
          </p:cNvPr>
          <p:cNvSpPr txBox="1"/>
          <p:nvPr/>
        </p:nvSpPr>
        <p:spPr>
          <a:xfrm>
            <a:off x="7344104" y="735724"/>
            <a:ext cx="2096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E32141E6-B505-5CE7-9343-796E579D85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A359D20-0F5B-441E-D25A-E98771B63D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8481BD54-76E5-5055-4B69-CC5F4FCEFCA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53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E678634-C8AF-E2D8-E02C-C65B70A47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81964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D59C844-E2FD-4FA3-4AAC-D9A92663AD47}"/>
              </a:ext>
            </a:extLst>
          </p:cNvPr>
          <p:cNvSpPr txBox="1"/>
          <p:nvPr/>
        </p:nvSpPr>
        <p:spPr>
          <a:xfrm>
            <a:off x="-3476015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60C58A-474D-336B-9BB4-0A03902F5FA0}"/>
              </a:ext>
            </a:extLst>
          </p:cNvPr>
          <p:cNvSpPr txBox="1"/>
          <p:nvPr/>
        </p:nvSpPr>
        <p:spPr>
          <a:xfrm>
            <a:off x="-3476016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Integración de marca dentro de modificaciones o elementos personalizados de videojuegos.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5931796-14A1-D09A-87EB-57B5C5E07E2E}"/>
              </a:ext>
            </a:extLst>
          </p:cNvPr>
          <p:cNvSpPr txBox="1"/>
          <p:nvPr/>
        </p:nvSpPr>
        <p:spPr>
          <a:xfrm>
            <a:off x="-3476015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118132A-B0BC-AAC9-AFC2-CE0577D382E4}"/>
              </a:ext>
            </a:extLst>
          </p:cNvPr>
          <p:cNvSpPr txBox="1"/>
          <p:nvPr/>
        </p:nvSpPr>
        <p:spPr>
          <a:xfrm>
            <a:off x="-3476016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hasta 35% superior, recordación hasta 30% mayor y alto tiempo de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C876E6-5E6C-1A3A-93F8-6D96660614F9}"/>
              </a:ext>
            </a:extLst>
          </p:cNvPr>
          <p:cNvSpPr txBox="1"/>
          <p:nvPr/>
        </p:nvSpPr>
        <p:spPr>
          <a:xfrm>
            <a:off x="12936761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92ECC5F-B9DC-06A8-421D-9F3D806BA222}"/>
              </a:ext>
            </a:extLst>
          </p:cNvPr>
          <p:cNvSpPr txBox="1"/>
          <p:nvPr/>
        </p:nvSpPr>
        <p:spPr>
          <a:xfrm>
            <a:off x="12936760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Activaciones de marca y experiencias inmersivas.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4C37363-B149-9F80-58DD-D1D299A6EFEF}"/>
              </a:ext>
            </a:extLst>
          </p:cNvPr>
          <p:cNvSpPr txBox="1"/>
          <p:nvPr/>
        </p:nvSpPr>
        <p:spPr>
          <a:xfrm>
            <a:off x="12936761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97C022E-BEC5-1FC0-FCCF-586DBFC01BDB}"/>
              </a:ext>
            </a:extLst>
          </p:cNvPr>
          <p:cNvSpPr txBox="1"/>
          <p:nvPr/>
        </p:nvSpPr>
        <p:spPr>
          <a:xfrm>
            <a:off x="12936760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Influencer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Gaming (amplifica la experiencia) y Rich Media (aumenta interacción), logrando mayor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A0E74E6-848E-5F4B-1260-9162CCADA406}"/>
              </a:ext>
            </a:extLst>
          </p:cNvPr>
          <p:cNvSpPr txBox="1"/>
          <p:nvPr/>
        </p:nvSpPr>
        <p:spPr>
          <a:xfrm>
            <a:off x="4096406" y="1120586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Mods transforma la publicidad en una experiencia interactiva dentro del universo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95A4EC6-5B4F-6B0D-FCF8-98B2A84218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857999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676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FF2FB-758F-1E53-5B40-93BB03CB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4EB8131-8412-7A7C-20F0-F2B95B394A9B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90A5A39-B0A2-CBAB-A9E1-CE8A8D95F9E1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Video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470724-5E46-E0F8-F418-7FD2757F62F2}"/>
              </a:ext>
            </a:extLst>
          </p:cNvPr>
          <p:cNvSpPr txBox="1"/>
          <p:nvPr/>
        </p:nvSpPr>
        <p:spPr>
          <a:xfrm>
            <a:off x="7344104" y="735724"/>
            <a:ext cx="2096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B58CAF1F-D8A8-18CD-6850-2781383BE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40D62E4D-BDC7-F2EC-FFEB-2EFD69583A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59F3B65-36E9-B0EE-9417-FAB9B695C49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53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BFF3721-E9DE-00BC-35E9-C1A17EDBBE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76FDEF3-7E2A-4E69-D25F-DCE4BB288EAD}"/>
              </a:ext>
            </a:extLst>
          </p:cNvPr>
          <p:cNvSpPr txBox="1"/>
          <p:nvPr/>
        </p:nvSpPr>
        <p:spPr>
          <a:xfrm>
            <a:off x="979744" y="1696666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2389D24-AC1B-23AC-7899-B91F59765EE5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Integración de marca dentro de modificaciones o elementos personalizados de videojuegos.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31A0F8D-424A-166D-6FAF-A9872B79FEE1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A2C094B-7128-B5EB-2DB4-9D8654480CE6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hasta 35% superior, recordación hasta 30% mayor y alto tiempo de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89649CA-C1D8-EF1C-64E6-8664A4E39A18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E51697F-1E01-8B43-B433-EDC4CF176CB0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Activaciones de marca y experiencias inmersivas.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298841D-A935-B9E8-7529-F91E50CB50AE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864B72D-07B1-26E3-E002-949A8C7BB1F4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Influencer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Gaming (amplifica la experiencia) y Rich Media (aumenta interacción), logrando mayor engagement.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123860F-DBB9-D1E2-61DB-F7D3C4BE6307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Around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Mods transforma la publicidad en una experiencia interactiva dentro del universo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E8E72A1-9BEB-B4EE-A09C-31BE04DC3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042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4BE58-9E46-AB85-9C5B-1621C46EA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001E6E1-A49D-3817-EE64-0AAFA2826897}"/>
              </a:ext>
            </a:extLst>
          </p:cNvPr>
          <p:cNvSpPr txBox="1"/>
          <p:nvPr/>
        </p:nvSpPr>
        <p:spPr>
          <a:xfrm>
            <a:off x="4947744" y="702130"/>
            <a:ext cx="2296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9499918-A3D1-2395-E85C-D116E6F75E9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5D3D78-219A-6FD7-C4EC-4CADCCC0F166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9BD8E00-DA01-2A45-690E-28AEBE3CE6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DD4AA2B-4C00-93BC-6BB4-54BD7A84B2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9C66663-1008-50B9-CE27-C81F4A544BB6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54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53B5354A-C18B-89A6-293B-6052733E61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59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85530CC-3431-EBF7-F9E8-4059B7E383EC}"/>
              </a:ext>
            </a:extLst>
          </p:cNvPr>
          <p:cNvSpPr txBox="1"/>
          <p:nvPr/>
        </p:nvSpPr>
        <p:spPr>
          <a:xfrm>
            <a:off x="-3440010" y="1696666"/>
            <a:ext cx="25239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F75916A-A865-2A6A-A0E9-D9A18B16785A}"/>
              </a:ext>
            </a:extLst>
          </p:cNvPr>
          <p:cNvSpPr txBox="1"/>
          <p:nvPr/>
        </p:nvSpPr>
        <p:spPr>
          <a:xfrm>
            <a:off x="-344001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de video dentro de contenido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fuera del juego.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D42803C-4E1B-1CA6-EE0A-2D532D4DA78E}"/>
              </a:ext>
            </a:extLst>
          </p:cNvPr>
          <p:cNvSpPr txBox="1"/>
          <p:nvPr/>
        </p:nvSpPr>
        <p:spPr>
          <a:xfrm>
            <a:off x="-344001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040B70-15D3-21DE-922B-7BCD1CAFD23E}"/>
              </a:ext>
            </a:extLst>
          </p:cNvPr>
          <p:cNvSpPr txBox="1"/>
          <p:nvPr/>
        </p:nvSpPr>
        <p:spPr>
          <a:xfrm>
            <a:off x="-3440011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85% y 95%, incremento de recordación hasta 30%.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5C07B45-F811-EFD8-3EBB-AF9EF24F3A1C}"/>
              </a:ext>
            </a:extLst>
          </p:cNvPr>
          <p:cNvSpPr txBox="1"/>
          <p:nvPr/>
        </p:nvSpPr>
        <p:spPr>
          <a:xfrm>
            <a:off x="130807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8629A4C-059E-88F0-368F-C6651D81D1E9}"/>
              </a:ext>
            </a:extLst>
          </p:cNvPr>
          <p:cNvSpPr txBox="1"/>
          <p:nvPr/>
        </p:nvSpPr>
        <p:spPr>
          <a:xfrm>
            <a:off x="130807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entretenimiento.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94A6B36-C92B-E226-8D9E-4FB31F022273}"/>
              </a:ext>
            </a:extLst>
          </p:cNvPr>
          <p:cNvSpPr txBox="1"/>
          <p:nvPr/>
        </p:nvSpPr>
        <p:spPr>
          <a:xfrm>
            <a:off x="130807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6E6AD40-8684-6C86-952A-BC8999F47074}"/>
              </a:ext>
            </a:extLst>
          </p:cNvPr>
          <p:cNvSpPr txBox="1"/>
          <p:nvPr/>
        </p:nvSpPr>
        <p:spPr>
          <a:xfrm>
            <a:off x="130807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Twitch Video (comparte entorno)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cobertura), logrando mayor alcance.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82DE28E-7868-FB2B-8648-2AE5A318FE13}"/>
              </a:ext>
            </a:extLst>
          </p:cNvPr>
          <p:cNvSpPr txBox="1"/>
          <p:nvPr/>
        </p:nvSpPr>
        <p:spPr>
          <a:xfrm>
            <a:off x="4096406" y="1142002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From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In Stream conecta tu marca con la audiencia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uno de sus principales espacios.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6D5A44B4-C178-FF8A-BA7D-9440CA44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847231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27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9008-92BC-397A-C369-345CD92E5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99B191C-EBB0-6275-C224-12C680C412DB}"/>
              </a:ext>
            </a:extLst>
          </p:cNvPr>
          <p:cNvSpPr txBox="1"/>
          <p:nvPr/>
        </p:nvSpPr>
        <p:spPr>
          <a:xfrm>
            <a:off x="4947744" y="702130"/>
            <a:ext cx="229651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57FC60-17F2-68EF-7B17-E3468BCA5A0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Around The Game Mods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48A80E1-AFE2-E1C0-985D-7BE07BE4799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Brand </a:t>
            </a:r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Sycn</a:t>
            </a:r>
            <a:endParaRPr lang="es-MX" sz="9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441FFD90-3EA4-6671-E5F9-CB4E605423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072547B-C13C-0DD6-E855-35F82261CC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CDBA019-DF23-5570-E648-E139FCD4AE8C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54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F12A0AB-62DB-C048-AD51-733AECB15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F0F8FE1-134E-B75F-D466-1B7868D46656}"/>
              </a:ext>
            </a:extLst>
          </p:cNvPr>
          <p:cNvSpPr txBox="1"/>
          <p:nvPr/>
        </p:nvSpPr>
        <p:spPr>
          <a:xfrm>
            <a:off x="979744" y="1696666"/>
            <a:ext cx="25239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Video In Stream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45D4D3-1E4C-E9A4-8AFC-08894F470D77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Anuncios de video dentro de contenido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fuera del juego.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7AC4C51-D70C-FAF4-FAB4-155972EDCC76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65D736A-8A75-E6B3-17D3-3129350ECC7D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85% y 95%, incremento de recordación hasta 30%.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B7A129B-BEAB-06BE-D40E-3DA995F60B69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0060BB-3FBC-0EBE-8016-55373E22394C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branding y entretenimiento.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84C5175-CAA4-EE8D-16DA-C7BA1525E7FA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75202E3-FAD0-F455-6135-7DD8D679DDFF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Twitch Video (comparte entorno)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cobertura), logrando mayor alcance.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1F43D75-C1FD-8CEE-326E-66C8F180C90A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Away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From The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In Stream conecta tu marca con la audiencia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gamer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en uno de sus principales espacios.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5424DBD-E228-7679-9A44-3AC915407D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194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2467E-0C96-5C61-C21D-F4653EF9C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BC8E568-1882-DE42-C723-95E4D6E73782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739890D-8572-BA5D-C382-4AD2B65569C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C8563E7-42E3-F9AD-5514-4EDE2C9D31C8}"/>
              </a:ext>
            </a:extLst>
          </p:cNvPr>
          <p:cNvSpPr txBox="1"/>
          <p:nvPr/>
        </p:nvSpPr>
        <p:spPr>
          <a:xfrm>
            <a:off x="7344104" y="735724"/>
            <a:ext cx="2096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Influencer Live Streaming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F408D6C-BF1B-4557-26E1-A58D00F0C9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2C41D77C-7DFF-E582-ED15-A9D419A592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DE0AC988-82AE-EB09-0408-3A497561FE40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55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5F7EBBCF-E8FC-04F9-E742-4BBE925A49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39953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0AA665D-A463-C7E0-2504-CE06E988C7F5}"/>
              </a:ext>
            </a:extLst>
          </p:cNvPr>
          <p:cNvSpPr txBox="1"/>
          <p:nvPr/>
        </p:nvSpPr>
        <p:spPr>
          <a:xfrm>
            <a:off x="-3841103" y="1696666"/>
            <a:ext cx="3116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Influencer Live Streaming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3323B09-30A5-3822-2D90-29E51B44117F}"/>
              </a:ext>
            </a:extLst>
          </p:cNvPr>
          <p:cNvSpPr txBox="1"/>
          <p:nvPr/>
        </p:nvSpPr>
        <p:spPr>
          <a:xfrm>
            <a:off x="-3841104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Integración de marca en transmisiones en vivo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influencers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D3B5FC-5C4D-8CD4-B177-29FCF97942D4}"/>
              </a:ext>
            </a:extLst>
          </p:cNvPr>
          <p:cNvSpPr txBox="1"/>
          <p:nvPr/>
        </p:nvSpPr>
        <p:spPr>
          <a:xfrm>
            <a:off x="-3841103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BEE48AB-A050-4C7F-0125-7313FF8D0E0B}"/>
              </a:ext>
            </a:extLst>
          </p:cNvPr>
          <p:cNvSpPr txBox="1"/>
          <p:nvPr/>
        </p:nvSpPr>
        <p:spPr>
          <a:xfrm>
            <a:off x="-3841104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hasta 40% superior, recordación hasta 30% mayor y alta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4734486-30CF-B322-60C3-4B930BA6D6C7}"/>
              </a:ext>
            </a:extLst>
          </p:cNvPr>
          <p:cNvSpPr txBox="1"/>
          <p:nvPr/>
        </p:nvSpPr>
        <p:spPr>
          <a:xfrm>
            <a:off x="12894750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E4A917A-55CB-AEBF-AD7B-DDDDAA7B18D8}"/>
              </a:ext>
            </a:extLst>
          </p:cNvPr>
          <p:cNvSpPr txBox="1"/>
          <p:nvPr/>
        </p:nvSpPr>
        <p:spPr>
          <a:xfrm>
            <a:off x="12894749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Lanzamientos de productos y activaciones con creadores.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2DCDB87-2D06-7E51-2DC1-2B619159D815}"/>
              </a:ext>
            </a:extLst>
          </p:cNvPr>
          <p:cNvSpPr txBox="1"/>
          <p:nvPr/>
        </p:nvSpPr>
        <p:spPr>
          <a:xfrm>
            <a:off x="1289475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0330BB8-112B-71F4-CD45-6CA220D1DD30}"/>
              </a:ext>
            </a:extLst>
          </p:cNvPr>
          <p:cNvSpPr txBox="1"/>
          <p:nvPr/>
        </p:nvSpPr>
        <p:spPr>
          <a:xfrm>
            <a:off x="12894749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Twitch Premium Video (refuerza el entorno) y Social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Ads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(amplifica alcance),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A7A8885-DF14-5B20-228C-44246946FA32}"/>
              </a:ext>
            </a:extLst>
          </p:cNvPr>
          <p:cNvSpPr txBox="1"/>
          <p:nvPr/>
        </p:nvSpPr>
        <p:spPr>
          <a:xfrm>
            <a:off x="4096406" y="10989840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Permite que tu marca conecte con audiencias altamente comprometidas a través de creadores de contenido.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BD869BE-DE29-B7A4-E383-A656170B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6873056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50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1D87B-E4EF-936D-842A-07A740CE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D6C8CA0-D6AA-0261-3AE3-D90B253D24BB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 </a:t>
            </a:r>
            <a:r>
              <a:rPr lang="es-MX" sz="105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Household</a:t>
            </a:r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Sync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BFC65-D342-1E6D-BA3B-51CFE7D55418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Connected TV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04E7D61-38B5-E9E9-5C48-68A09067C483}"/>
              </a:ext>
            </a:extLst>
          </p:cNvPr>
          <p:cNvSpPr txBox="1"/>
          <p:nvPr/>
        </p:nvSpPr>
        <p:spPr>
          <a:xfrm>
            <a:off x="7344104" y="735724"/>
            <a:ext cx="2096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Influencer Live Streaming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1B2256C-292E-7FC8-70A7-F85B7EF64D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06CB1A6B-F2B3-16BB-365D-93989F7F58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8421830-C242-7E53-6822-E153F0D70235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55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7FBB0953-AD35-2CC3-AB41-16A4F382D9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52A1DEA-66E4-4F24-5425-AE306640B071}"/>
              </a:ext>
            </a:extLst>
          </p:cNvPr>
          <p:cNvSpPr txBox="1"/>
          <p:nvPr/>
        </p:nvSpPr>
        <p:spPr>
          <a:xfrm>
            <a:off x="979744" y="1696666"/>
            <a:ext cx="31166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Gaming Away From The Game Influencer Live Streaming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50B586-B15F-4A68-333B-A988D1147C1D}"/>
              </a:ext>
            </a:extLst>
          </p:cNvPr>
          <p:cNvSpPr txBox="1"/>
          <p:nvPr/>
        </p:nvSpPr>
        <p:spPr>
          <a:xfrm>
            <a:off x="979743" y="22198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Integración de marca en transmisiones en vivo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influencers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FF75BE-0E5D-04F3-0674-033643C4D15B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4D6367A-C5F7-A84A-B2AC-DB710CE35E25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Engagement hasta 40% superior, recordación hasta 30% mayor y alta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BE4D146-48B7-406F-AFE6-9E353129CC57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214D292-8538-2E19-1EED-CB0E806A2A1A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Lanzamientos de productos y activaciones con creadores.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0ABFD49-2279-712B-BFBD-3D09C86EACC4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C915523-307A-2A62-A77E-DF305EC1C00F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Twitch Premium Video (refuerza el entorno) y Social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Ads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(amplifica alcance),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DED8FC9-57FD-E53E-4609-4A69D625970E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Permite que tu marca conecte con audiencias altamente comprometidas a través de creadores de contenido.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F2587079-C17F-B186-BF1A-67801040F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580" y="1006534"/>
            <a:ext cx="6747332" cy="50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38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B8C1C-4E70-5FA1-46D1-325432773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A4497D2-7E9E-F94B-AA29-C3F58D99F26B}"/>
              </a:ext>
            </a:extLst>
          </p:cNvPr>
          <p:cNvSpPr txBox="1"/>
          <p:nvPr/>
        </p:nvSpPr>
        <p:spPr>
          <a:xfrm>
            <a:off x="5047593" y="702130"/>
            <a:ext cx="209681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27CADD-1884-12DC-3C21-3CF5BFCFC062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TINDER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DE107B-2A24-8397-956D-940E5B6A5672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C01682FD-5995-B602-D753-E4EF114479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531E9EAB-DF5E-2122-5285-BC1EA0F4A7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3D23D97-74FB-1AE6-C5D0-EA04C9999E5C}"/>
              </a:ext>
            </a:extLst>
          </p:cNvPr>
          <p:cNvSpPr txBox="1"/>
          <p:nvPr/>
        </p:nvSpPr>
        <p:spPr>
          <a:xfrm>
            <a:off x="-29892870" y="2690336"/>
            <a:ext cx="71977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0" b="1" dirty="0">
                <a:solidFill>
                  <a:srgbClr val="1A478B"/>
                </a:solidFill>
                <a:latin typeface="Red Hat Display ExtraBold" panose="02010303040201060303" pitchFamily="2" charset="0"/>
                <a:ea typeface="Red Hat Display ExtraBold" panose="02010303040201060303" pitchFamily="2" charset="0"/>
                <a:cs typeface="Red Hat Display ExtraBold" panose="02010303040201060303" pitchFamily="2" charset="0"/>
              </a:rPr>
              <a:t>PINT</a:t>
            </a:r>
            <a:r>
              <a:rPr lang="es-MX" sz="9000" b="1" dirty="0">
                <a:solidFill>
                  <a:srgbClr val="1A478B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EREST</a:t>
            </a:r>
            <a:endParaRPr lang="es-CO" sz="9000" dirty="0">
              <a:solidFill>
                <a:srgbClr val="1A478B"/>
              </a:solidFill>
              <a:latin typeface="Red Hat Display ExtraBold" panose="02010303040201060303" pitchFamily="2" charset="0"/>
              <a:ea typeface="Red Hat Display ExtraBold" panose="02010303040201060303" pitchFamily="2" charset="0"/>
              <a:cs typeface="Red Hat Display ExtraBold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017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442D5-BA30-9164-5A9A-FB06D49C9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4DC0E67-2A1B-9A3B-7831-6C74BCCC60A1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13A3F7-EEDC-540B-2000-D59EAB4A5230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80FACE-0BBF-CEE0-E872-E5B64BA4AAFB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F3250424-88F4-9707-76EA-2D1CF1802D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7592CFCB-17CB-242C-8429-CA7EE964E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F5AA6C1-C4CF-3D69-089C-43AA49BB61C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58  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0378205-03A0-461B-578F-4DC33E9F94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14011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F49C589-4E4C-3832-8E27-3BA1C81AF40E}"/>
              </a:ext>
            </a:extLst>
          </p:cNvPr>
          <p:cNvSpPr txBox="1"/>
          <p:nvPr/>
        </p:nvSpPr>
        <p:spPr>
          <a:xfrm>
            <a:off x="-2905000" y="1908769"/>
            <a:ext cx="23411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Estándar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36BB35-2E6A-1B05-52A0-BD882468063B}"/>
              </a:ext>
            </a:extLst>
          </p:cNvPr>
          <p:cNvSpPr txBox="1"/>
          <p:nvPr/>
        </p:nvSpPr>
        <p:spPr>
          <a:xfrm>
            <a:off x="-2905001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visual integrado dentro del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feed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descubrimiento.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EBC967F-AD17-93C4-A33D-4CC328E7DD0C}"/>
              </a:ext>
            </a:extLst>
          </p:cNvPr>
          <p:cNvSpPr txBox="1"/>
          <p:nvPr/>
        </p:nvSpPr>
        <p:spPr>
          <a:xfrm>
            <a:off x="-2905000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037477B-5EF7-C297-76CF-F80AB6B2F962}"/>
              </a:ext>
            </a:extLst>
          </p:cNvPr>
          <p:cNvSpPr txBox="1"/>
          <p:nvPr/>
        </p:nvSpPr>
        <p:spPr>
          <a:xfrm>
            <a:off x="-2905001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1,80%, incremento de intención de compra de hasta 28% y alto engagement visual.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57FF79D-0506-6D4D-4A2F-9667D9066D9E}"/>
              </a:ext>
            </a:extLst>
          </p:cNvPr>
          <p:cNvSpPr txBox="1"/>
          <p:nvPr/>
        </p:nvSpPr>
        <p:spPr>
          <a:xfrm>
            <a:off x="13368808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CEF5051-1C39-CD45-8F76-6E563C3873DA}"/>
              </a:ext>
            </a:extLst>
          </p:cNvPr>
          <p:cNvSpPr txBox="1"/>
          <p:nvPr/>
        </p:nvSpPr>
        <p:spPr>
          <a:xfrm>
            <a:off x="13368807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tráfico y promoción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C49B013-89CF-B9A9-A235-C6D92E8AA851}"/>
              </a:ext>
            </a:extLst>
          </p:cNvPr>
          <p:cNvSpPr txBox="1"/>
          <p:nvPr/>
        </p:nvSpPr>
        <p:spPr>
          <a:xfrm>
            <a:off x="13368808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FF72BF-2E19-AC92-D879-E0B3B03563B9}"/>
              </a:ext>
            </a:extLst>
          </p:cNvPr>
          <p:cNvSpPr txBox="1"/>
          <p:nvPr/>
        </p:nvSpPr>
        <p:spPr>
          <a:xfrm>
            <a:off x="13368807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Productos (personaliza el contenido)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alcance), logrando mayor conversión.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D107760-1CA8-C8EC-7510-01C4EFB1B99A}"/>
              </a:ext>
            </a:extLst>
          </p:cNvPr>
          <p:cNvSpPr txBox="1"/>
          <p:nvPr/>
        </p:nvSpPr>
        <p:spPr>
          <a:xfrm>
            <a:off x="4096406" y="12150131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 permite que tu marca se integre dentro del proceso de descubrimiento del usuario.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F6A1B83-FAC9-40F8-7557-70E56BC9D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7029400"/>
            <a:ext cx="6962837" cy="522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5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8A674-DCD3-681C-34D5-E10CA66C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3E148E3-0AD0-D5BD-2266-83326FDBF4E3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5457F95-2B95-CE3B-B3F8-A22BEE0C7E05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B0637A6-4ABE-E2EF-48F7-C201DF7F5781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9C381BBC-30BA-6D12-936F-7F16914614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270B21F4-E918-60CA-B900-A5038C39F7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71B24722-98D2-49D7-8353-3BF7B95F2BE3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58  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EC1A83B-4A21-AF2F-7A7F-75B36E96BE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D3C005C-FBD7-1DCF-DBC4-AFE4BA65F20F}"/>
              </a:ext>
            </a:extLst>
          </p:cNvPr>
          <p:cNvSpPr txBox="1"/>
          <p:nvPr/>
        </p:nvSpPr>
        <p:spPr>
          <a:xfrm>
            <a:off x="979744" y="1908769"/>
            <a:ext cx="23411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Estándar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7A75799-337A-3B5A-6913-CC839B9632EA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visual integrado dentro del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feed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descubrimiento.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E1FE190-C1EB-EAB9-E77B-76B5A3B8A332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7964AC8-50A4-3A60-B84A-D73F10D97CF4}"/>
              </a:ext>
            </a:extLst>
          </p:cNvPr>
          <p:cNvSpPr txBox="1"/>
          <p:nvPr/>
        </p:nvSpPr>
        <p:spPr>
          <a:xfrm>
            <a:off x="97974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CTR promedio cercano al 1,80%, incremento de intención de compra de hasta 28% y alto engagement visual.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0B739D4-0CDF-1AB2-DA2E-AF36001D7D4B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EC92B4D-1DBA-2A47-6F63-25C7ADFE4531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Campañas de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awareness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tráfico y promoción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D3E278F-94EA-1A35-D02D-30ACC31C8BAE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6969224-A724-0D94-A949-226832B0AC4F}"/>
              </a:ext>
            </a:extLst>
          </p:cNvPr>
          <p:cNvSpPr txBox="1"/>
          <p:nvPr/>
        </p:nvSpPr>
        <p:spPr>
          <a:xfrm>
            <a:off x="8871076" y="4056487"/>
            <a:ext cx="234118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Productos (personaliza el contenido) 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Display (amplía alcance), logrando mayor conversión.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9810D03-CE83-324F-031E-0EAEB8328846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 permite que tu marca se integre dentro del proceso de descubrimiento del usuario.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D850AB4-2BBB-625B-7395-50E5240770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6" y="593463"/>
            <a:ext cx="6962837" cy="522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341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FA9C-AC9C-F051-78A1-4A6220BD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4BF3F4F4-9898-1B64-2854-BAA88BFC6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9" y="6552012"/>
            <a:ext cx="6962840" cy="52221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968D07A-7FAE-8BED-9CF1-DEE3A1098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6866011"/>
            <a:ext cx="6567025" cy="49252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AE2D2BD-947D-2CCE-8DD4-A48FA3306E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6845051"/>
            <a:ext cx="6567023" cy="49252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38621D7-D6CA-2091-1511-85372C4542FE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AB4B078-773E-850B-BA3A-87609793F21B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AC40388-F414-0B18-7B17-8E66CC0A1B0B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Ancho Máximo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8974968B-3DE9-B763-2289-8093BCA123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87E2B25-6CAB-07CB-9D13-5C4185D378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38C12B4-6B67-5BCF-09EC-3D35E710DDBE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C0A034E-2804-169C-6E46-E0E87B6D17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48728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3FB160F-D849-3183-1002-20AD923C5403}"/>
              </a:ext>
            </a:extLst>
          </p:cNvPr>
          <p:cNvSpPr txBox="1"/>
          <p:nvPr/>
        </p:nvSpPr>
        <p:spPr>
          <a:xfrm>
            <a:off x="-3320059" y="1706944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Estándar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E8DC615-7B33-4C8E-ED64-8DEF1C61BEFA}"/>
              </a:ext>
            </a:extLst>
          </p:cNvPr>
          <p:cNvSpPr txBox="1"/>
          <p:nvPr/>
        </p:nvSpPr>
        <p:spPr>
          <a:xfrm>
            <a:off x="-3320060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dentro del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feed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Pinterest.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E15A810-231D-0104-70AF-824B5235DA0D}"/>
              </a:ext>
            </a:extLst>
          </p:cNvPr>
          <p:cNvSpPr txBox="1"/>
          <p:nvPr/>
        </p:nvSpPr>
        <p:spPr>
          <a:xfrm>
            <a:off x="-3320059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90080F1-3890-100F-400C-1195A7F18CCB}"/>
              </a:ext>
            </a:extLst>
          </p:cNvPr>
          <p:cNvSpPr txBox="1"/>
          <p:nvPr/>
        </p:nvSpPr>
        <p:spPr>
          <a:xfrm>
            <a:off x="-3320060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70% y 85%, incremento de recordación de marca de hasta 20% y CTR cercano al 0,50%.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5A44591-C553-F7C0-C3D3-86EDEE33A440}"/>
              </a:ext>
            </a:extLst>
          </p:cNvPr>
          <p:cNvSpPr txBox="1"/>
          <p:nvPr/>
        </p:nvSpPr>
        <p:spPr>
          <a:xfrm>
            <a:off x="1290379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6D588C4-F5ED-BC00-2870-A1C9526D9112}"/>
              </a:ext>
            </a:extLst>
          </p:cNvPr>
          <p:cNvSpPr txBox="1"/>
          <p:nvPr/>
        </p:nvSpPr>
        <p:spPr>
          <a:xfrm>
            <a:off x="1290379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Branding,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demostración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E58E6E3-8C42-AB66-ED66-336829ACBFA2}"/>
              </a:ext>
            </a:extLst>
          </p:cNvPr>
          <p:cNvSpPr txBox="1"/>
          <p:nvPr/>
        </p:nvSpPr>
        <p:spPr>
          <a:xfrm>
            <a:off x="12903525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2EA8849-605D-3D9D-2D14-8494A4B54994}"/>
              </a:ext>
            </a:extLst>
          </p:cNvPr>
          <p:cNvSpPr txBox="1"/>
          <p:nvPr/>
        </p:nvSpPr>
        <p:spPr>
          <a:xfrm>
            <a:off x="12903524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cobertura) y DCO (personaliza el mensaje),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37FE02A-476F-8027-8F56-B916745C7C09}"/>
              </a:ext>
            </a:extLst>
          </p:cNvPr>
          <p:cNvSpPr txBox="1"/>
          <p:nvPr/>
        </p:nvSpPr>
        <p:spPr>
          <a:xfrm>
            <a:off x="4096406" y="11421888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 transforma la inspiración visual en una experiencia audiovisual.</a:t>
            </a:r>
          </a:p>
        </p:txBody>
      </p:sp>
    </p:spTree>
    <p:extLst>
      <p:ext uri="{BB962C8B-B14F-4D97-AF65-F5344CB8AC3E}">
        <p14:creationId xmlns:p14="http://schemas.microsoft.com/office/powerpoint/2010/main" val="2289516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33F33-5B39-F10C-02C2-F09D6301D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36A8AD12-69A8-10D5-A336-187299BF5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9" y="595541"/>
            <a:ext cx="6962840" cy="522213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5AF5F0FC-E73B-A8D8-A212-6F2E31558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037BCAE-9B00-AD9A-7D9A-3A2C63D70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829088"/>
            <a:ext cx="6567023" cy="49252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6BD5D14-C83C-D852-341D-FDF23F72E25F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71AC1CF-F38C-89F7-7458-07EE6196CF74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Pin Estándar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6B59B8-B8C5-8697-1D92-A37F382A58B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Ancho Máximo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207C440B-B23A-9946-4BA5-8900B4408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8A9A6DB5-99CA-2F7E-141D-1AFC138A2C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4F69EB9-939E-AC86-4D2E-9DCB5238946F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59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85122B1-9D6C-EEEC-F600-243A138724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D08E825-A52C-C34E-360A-D73C232096FC}"/>
              </a:ext>
            </a:extLst>
          </p:cNvPr>
          <p:cNvSpPr txBox="1"/>
          <p:nvPr/>
        </p:nvSpPr>
        <p:spPr>
          <a:xfrm>
            <a:off x="979744" y="1706944"/>
            <a:ext cx="2341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Estándar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AE939FD-222E-BC32-BBDA-8ABDECAB8265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audiovisual dentro del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feed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de Pinterest.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49AA379-0A3A-4A1C-2D34-0A1015419918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61C3813-8D26-5327-D3BC-13A59034E113}"/>
              </a:ext>
            </a:extLst>
          </p:cNvPr>
          <p:cNvSpPr txBox="1"/>
          <p:nvPr/>
        </p:nvSpPr>
        <p:spPr>
          <a:xfrm>
            <a:off x="979743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VTR promedio entre 70% y 85%, incremento de recordación de marca de hasta 20% y CTR cercano al 0,50%.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9DC3880-E412-0321-9364-3035E1A9E967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D812550-78C9-03CA-AA58-7DD4E9E4EDF9}"/>
              </a:ext>
            </a:extLst>
          </p:cNvPr>
          <p:cNvSpPr txBox="1"/>
          <p:nvPr/>
        </p:nvSpPr>
        <p:spPr>
          <a:xfrm>
            <a:off x="8871076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Branding,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storytelling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demostración de productos.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5318D4-6950-1C49-0BAF-409336557CBB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C48177A-46A3-AA07-840D-FB1923747AD7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Complementar con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Programmatic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Video (amplía cobertura) y DCO (personaliza el mensaje), logrando mayor impacto.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25FC383-057D-6AE2-7149-4EE2CAE1A1EB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Video Estándar transforma la inspiración visual en una experiencia audiovisual.</a:t>
            </a:r>
          </a:p>
        </p:txBody>
      </p:sp>
    </p:spTree>
    <p:extLst>
      <p:ext uri="{BB962C8B-B14F-4D97-AF65-F5344CB8AC3E}">
        <p14:creationId xmlns:p14="http://schemas.microsoft.com/office/powerpoint/2010/main" val="4013729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A91AD-0983-CAB9-EA03-F4378F318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9C0743D2-A9CB-5F44-BA86-1F06BA214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9" y="6673583"/>
            <a:ext cx="6962840" cy="522213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7CC49138-A1B9-16D5-9FCD-DA3D0F63A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6956703"/>
            <a:ext cx="6567025" cy="492526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D9C70FFB-2A75-6482-1605-17266B5087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6918324"/>
            <a:ext cx="6567023" cy="49252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0F5C550-1D1D-4B94-AF22-11FE4C64A461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Carrusel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0A1E0E6-FF96-0713-FFFC-19D057DBF2CD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Ancho Máximo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80DC1E-4BA9-48EA-5A32-842BF13D15E3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 de producto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077EE9B-524A-90F8-AB7B-F510149A27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EA10CD5-00A0-5B0E-37D9-DB9981B9E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A0E2AC20-38C6-252D-782A-9D4135C69A7C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61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97F8EE0-E915-27BA-4216-1960FE431D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2215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FC40EF8-7065-087C-9C45-525A1BC91145}"/>
              </a:ext>
            </a:extLst>
          </p:cNvPr>
          <p:cNvSpPr txBox="1"/>
          <p:nvPr/>
        </p:nvSpPr>
        <p:spPr>
          <a:xfrm>
            <a:off x="-3816572" y="1908915"/>
            <a:ext cx="23411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Carrusel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7D313F2-96D1-02BA-EA2D-2EF0EED79892}"/>
              </a:ext>
            </a:extLst>
          </p:cNvPr>
          <p:cNvSpPr txBox="1"/>
          <p:nvPr/>
        </p:nvSpPr>
        <p:spPr>
          <a:xfrm>
            <a:off x="-381657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mostrar múltiples imágenes o productos.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03146E-9540-DDDB-D19B-D0B24B4FC7F5}"/>
              </a:ext>
            </a:extLst>
          </p:cNvPr>
          <p:cNvSpPr txBox="1"/>
          <p:nvPr/>
        </p:nvSpPr>
        <p:spPr>
          <a:xfrm>
            <a:off x="-3816572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D9DAD52-F473-278D-4991-BBEC0F9B2B45}"/>
              </a:ext>
            </a:extLst>
          </p:cNvPr>
          <p:cNvSpPr txBox="1"/>
          <p:nvPr/>
        </p:nvSpPr>
        <p:spPr>
          <a:xfrm>
            <a:off x="-381657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30%, CTR cercano al 1% y mayor tiempo de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9E105B7-AB5D-706A-33A4-7ECF0D9B88B5}"/>
              </a:ext>
            </a:extLst>
          </p:cNvPr>
          <p:cNvSpPr txBox="1"/>
          <p:nvPr/>
        </p:nvSpPr>
        <p:spPr>
          <a:xfrm>
            <a:off x="1287694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8166F8-7093-2D81-D758-974DDA381495}"/>
              </a:ext>
            </a:extLst>
          </p:cNvPr>
          <p:cNvSpPr txBox="1"/>
          <p:nvPr/>
        </p:nvSpPr>
        <p:spPr>
          <a:xfrm>
            <a:off x="12876946" y="2219887"/>
            <a:ext cx="23411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Ecommerce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catálogos.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1966E31-97FE-7314-325A-7008AD7047ED}"/>
              </a:ext>
            </a:extLst>
          </p:cNvPr>
          <p:cNvSpPr txBox="1"/>
          <p:nvPr/>
        </p:nvSpPr>
        <p:spPr>
          <a:xfrm>
            <a:off x="1287694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06E34DF-675A-BE4F-B7FA-80A424D59A0B}"/>
              </a:ext>
            </a:extLst>
          </p:cNvPr>
          <p:cNvSpPr txBox="1"/>
          <p:nvPr/>
        </p:nvSpPr>
        <p:spPr>
          <a:xfrm>
            <a:off x="1287694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Catálogo (automatiza productos) y Display (amplía alcance), logrando mayor exploración.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9867F56-2BAF-786D-05DF-3BB4A3305F46}"/>
              </a:ext>
            </a:extLst>
          </p:cNvPr>
          <p:cNvSpPr txBox="1"/>
          <p:nvPr/>
        </p:nvSpPr>
        <p:spPr>
          <a:xfrm>
            <a:off x="4096406" y="11421888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Carrusel convierte una sola impresión en múltiples oportunidades para mostrar productos.</a:t>
            </a:r>
          </a:p>
        </p:txBody>
      </p:sp>
    </p:spTree>
    <p:extLst>
      <p:ext uri="{BB962C8B-B14F-4D97-AF65-F5344CB8AC3E}">
        <p14:creationId xmlns:p14="http://schemas.microsoft.com/office/powerpoint/2010/main" val="130039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24BC1-FC74-133F-E450-4F795B30C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6FCAB2BB-674D-E86E-BE5C-F5C45DB43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79" y="595541"/>
            <a:ext cx="6962840" cy="522213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66777B1C-6ABC-605D-2DD9-737B160EF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8696" y="851140"/>
            <a:ext cx="6567025" cy="4925268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5E26B8-940F-F903-FBE9-7E59AE7079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388" y="829088"/>
            <a:ext cx="6567023" cy="492526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0991B76-207C-E707-DF63-80FBB18ABF75}"/>
              </a:ext>
            </a:extLst>
          </p:cNvPr>
          <p:cNvSpPr txBox="1"/>
          <p:nvPr/>
        </p:nvSpPr>
        <p:spPr>
          <a:xfrm>
            <a:off x="4947744" y="702130"/>
            <a:ext cx="229651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Carrusel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7E0480A-DD5A-77D9-F03E-9C31DEEC6987}"/>
              </a:ext>
            </a:extLst>
          </p:cNvPr>
          <p:cNvSpPr txBox="1"/>
          <p:nvPr/>
        </p:nvSpPr>
        <p:spPr>
          <a:xfrm>
            <a:off x="2751083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Ancho Máximo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9DD0096-724D-52FA-0116-1FC9BCB13B78}"/>
              </a:ext>
            </a:extLst>
          </p:cNvPr>
          <p:cNvSpPr txBox="1"/>
          <p:nvPr/>
        </p:nvSpPr>
        <p:spPr>
          <a:xfrm>
            <a:off x="7344104" y="735724"/>
            <a:ext cx="20968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 de producto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7B8E47C1-54EC-A0C5-723B-ADCBF073A7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4572" y="596966"/>
            <a:ext cx="1050342" cy="409568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39D2F2E2-6A46-FA71-9B59-67FE8DBE1E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7495" y="5333875"/>
            <a:ext cx="3048249" cy="3048249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9F486B85-D783-207E-21A3-8F7BB3CEC188}"/>
              </a:ext>
            </a:extLst>
          </p:cNvPr>
          <p:cNvSpPr txBox="1"/>
          <p:nvPr/>
        </p:nvSpPr>
        <p:spPr>
          <a:xfrm>
            <a:off x="11437883" y="6310802"/>
            <a:ext cx="56493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9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Pg</a:t>
            </a:r>
            <a:r>
              <a:rPr lang="es-MX" sz="9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61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DD486CEA-6C0C-1D85-9814-39DBB574BE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6280" y="3503996"/>
            <a:ext cx="2952327" cy="250286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DDB1B7C-1BE5-0CA4-7284-19DF1E7DB990}"/>
              </a:ext>
            </a:extLst>
          </p:cNvPr>
          <p:cNvSpPr txBox="1"/>
          <p:nvPr/>
        </p:nvSpPr>
        <p:spPr>
          <a:xfrm>
            <a:off x="979744" y="1908915"/>
            <a:ext cx="23411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</a:t>
            </a:r>
            <a:r>
              <a:rPr lang="en-US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Carrusel</a:t>
            </a:r>
            <a:endParaRPr lang="es-MX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F664AE-B7BF-37B3-4487-705991D0E747}"/>
              </a:ext>
            </a:extLst>
          </p:cNvPr>
          <p:cNvSpPr txBox="1"/>
          <p:nvPr/>
        </p:nvSpPr>
        <p:spPr>
          <a:xfrm>
            <a:off x="979743" y="2219887"/>
            <a:ext cx="234118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Formato que permite mostrar múltiples imágenes o productos.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A44467E-90F9-C9E1-72B5-47E15AF2A682}"/>
              </a:ext>
            </a:extLst>
          </p:cNvPr>
          <p:cNvSpPr txBox="1"/>
          <p:nvPr/>
        </p:nvSpPr>
        <p:spPr>
          <a:xfrm>
            <a:off x="979744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Métricas Clave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630D9DE-D14D-A64E-86BD-BF723566F087}"/>
              </a:ext>
            </a:extLst>
          </p:cNvPr>
          <p:cNvSpPr txBox="1"/>
          <p:nvPr/>
        </p:nvSpPr>
        <p:spPr>
          <a:xfrm>
            <a:off x="979743" y="4056487"/>
            <a:ext cx="234118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Incremento de interacción de hasta 30%, CTR cercano al 1% y mayor tiempo de interacción.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CE06FBC-95C8-CA63-13F3-E5B0603BA8CA}"/>
              </a:ext>
            </a:extLst>
          </p:cNvPr>
          <p:cNvSpPr txBox="1"/>
          <p:nvPr/>
        </p:nvSpPr>
        <p:spPr>
          <a:xfrm>
            <a:off x="8871077" y="19428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Casos de uso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EE6320-36D6-C2D1-A6FE-23F28F774516}"/>
              </a:ext>
            </a:extLst>
          </p:cNvPr>
          <p:cNvSpPr txBox="1"/>
          <p:nvPr/>
        </p:nvSpPr>
        <p:spPr>
          <a:xfrm>
            <a:off x="8871076" y="2219887"/>
            <a:ext cx="23411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Ecommerce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 y catálogos.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37D2F1B-85B2-6B9D-9041-6E7AAC32C939}"/>
              </a:ext>
            </a:extLst>
          </p:cNvPr>
          <p:cNvSpPr txBox="1"/>
          <p:nvPr/>
        </p:nvSpPr>
        <p:spPr>
          <a:xfrm>
            <a:off x="8871077" y="3779488"/>
            <a:ext cx="19102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4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Recomendación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7AB8459-086C-0573-FE40-39C3098166B7}"/>
              </a:ext>
            </a:extLst>
          </p:cNvPr>
          <p:cNvSpPr txBox="1"/>
          <p:nvPr/>
        </p:nvSpPr>
        <p:spPr>
          <a:xfrm>
            <a:off x="8871076" y="4056487"/>
            <a:ext cx="23411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Integrar con DCO Catálogo (automatiza productos) y Display (amplía alcance), logrando mayor exploración.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0A5D671-8C60-4F38-DED0-5A797DC4DDE9}"/>
              </a:ext>
            </a:extLst>
          </p:cNvPr>
          <p:cNvSpPr txBox="1"/>
          <p:nvPr/>
        </p:nvSpPr>
        <p:spPr>
          <a:xfrm>
            <a:off x="4096406" y="5714194"/>
            <a:ext cx="399918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Pinterest Carrusel convierte una sola impresión en múltiples oportunidades para mostrar productos.</a:t>
            </a:r>
          </a:p>
        </p:txBody>
      </p:sp>
    </p:spTree>
    <p:extLst>
      <p:ext uri="{BB962C8B-B14F-4D97-AF65-F5344CB8AC3E}">
        <p14:creationId xmlns:p14="http://schemas.microsoft.com/office/powerpoint/2010/main" val="3728861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10C45-7F5D-A68E-E954-CD75B40DE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A16376-4FAC-DC83-1110-66D7B8C64C74}"/>
              </a:ext>
            </a:extLst>
          </p:cNvPr>
          <p:cNvSpPr txBox="1"/>
          <p:nvPr/>
        </p:nvSpPr>
        <p:spPr>
          <a:xfrm>
            <a:off x="1663387" y="108701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" action="ppaction://hlinksldjump"/>
              </a:rPr>
              <a:t>Bubble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BDE02AE8-A24D-3BBC-9789-F647277BC8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030" y="322859"/>
            <a:ext cx="1503068" cy="58610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7B7DD4D-8738-4EC3-F9A3-E6347E1B5165}"/>
              </a:ext>
            </a:extLst>
          </p:cNvPr>
          <p:cNvSpPr txBox="1"/>
          <p:nvPr/>
        </p:nvSpPr>
        <p:spPr>
          <a:xfrm>
            <a:off x="1955952" y="1400928"/>
            <a:ext cx="242100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" action="ppaction://hlinksldjump"/>
              </a:rPr>
              <a:t>Bubble Interstitial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" action="ppaction://hlinksldjump"/>
              </a:rPr>
              <a:t>Bubble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" action="ppaction://hlinksldjump"/>
              </a:rPr>
              <a:t>Carrusel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6" action="ppaction://hlinksldjump"/>
              </a:rPr>
              <a:t>Bubble Market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7" action="ppaction://hlinksldjump"/>
              </a:rPr>
              <a:t>Bubble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8" action="ppaction://hlinksldjump"/>
              </a:rPr>
              <a:t>Bubble Talk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9" action="ppaction://hlinksldjump"/>
              </a:rPr>
              <a:t>Bubble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9" action="ppaction://hlinksldjump"/>
              </a:rPr>
              <a:t>Descagar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77C93A-E73D-E216-81F6-37DA3CED1A72}"/>
              </a:ext>
            </a:extLst>
          </p:cNvPr>
          <p:cNvSpPr txBox="1"/>
          <p:nvPr/>
        </p:nvSpPr>
        <p:spPr>
          <a:xfrm>
            <a:off x="1663387" y="246275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0" action="ppaction://hlinksldjump"/>
              </a:rPr>
              <a:t>Programmatic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5B1211F-AE1F-3A9B-E57B-BCCC09DC001F}"/>
              </a:ext>
            </a:extLst>
          </p:cNvPr>
          <p:cNvSpPr txBox="1"/>
          <p:nvPr/>
        </p:nvSpPr>
        <p:spPr>
          <a:xfrm>
            <a:off x="1955952" y="2776669"/>
            <a:ext cx="242100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1" action="ppaction://hlinksldjump"/>
              </a:rPr>
              <a:t>Programmatic Display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2" action="ppaction://hlinksldjump"/>
              </a:rPr>
              <a:t>Programmatic Native Ad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3" action="ppaction://hlinksldjump"/>
              </a:rPr>
              <a:t>Programmatic Push Ad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4" action="ppaction://hlinksldjump"/>
              </a:rPr>
              <a:t>Programmatic Rich Media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5" action="ppaction://hlinksldjump"/>
              </a:rPr>
              <a:t>Programmatic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6" action="ppaction://hlinksldjump"/>
              </a:rPr>
              <a:t>Programmatic Banner in App 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6F7C7D4-D1E7-4DE8-EC64-5A36D4BAA05F}"/>
              </a:ext>
            </a:extLst>
          </p:cNvPr>
          <p:cNvSpPr txBox="1"/>
          <p:nvPr/>
        </p:nvSpPr>
        <p:spPr>
          <a:xfrm>
            <a:off x="1663387" y="3838498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7" action="ppaction://hlinksldjump"/>
              </a:rPr>
              <a:t>Video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3365A4-DA2D-5241-0500-52073C6B26F8}"/>
              </a:ext>
            </a:extLst>
          </p:cNvPr>
          <p:cNvSpPr txBox="1"/>
          <p:nvPr/>
        </p:nvSpPr>
        <p:spPr>
          <a:xfrm>
            <a:off x="1955952" y="4152410"/>
            <a:ext cx="2421006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8" action="ppaction://hlinksldjump"/>
              </a:rPr>
              <a:t>Image Roll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9" action="ppaction://hlinksldjump"/>
              </a:rPr>
              <a:t>Video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19" action="ppaction://hlinksldjump"/>
              </a:rPr>
              <a:t>Flotante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0" action="ppaction://hlinksldjump"/>
              </a:rPr>
              <a:t>Video Instream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0" action="ppaction://hlinksldjump"/>
              </a:rPr>
              <a:t>Preroll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1" action="ppaction://hlinksldjump"/>
              </a:rPr>
              <a:t>Video Outstream Un Read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2" action="ppaction://hlinksldjump"/>
              </a:rPr>
              <a:t>Video Sticky In Text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3" action="ppaction://hlinksldjump"/>
              </a:rPr>
              <a:t>Video Surf 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4" action="ppaction://hlinksldjump"/>
              </a:rPr>
              <a:t>Video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4" action="ppaction://hlinksldjump"/>
              </a:rPr>
              <a:t>Rewared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D46249D-4E22-A205-BAB2-80F6A4FB4117}"/>
              </a:ext>
            </a:extLst>
          </p:cNvPr>
          <p:cNvSpPr txBox="1"/>
          <p:nvPr/>
        </p:nvSpPr>
        <p:spPr>
          <a:xfrm>
            <a:off x="4799856" y="109291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5" action="ppaction://hlinksldjump"/>
              </a:rPr>
              <a:t>Audio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9CEBC17-2F4A-F7E7-9B23-B6AC874B1E36}"/>
              </a:ext>
            </a:extLst>
          </p:cNvPr>
          <p:cNvSpPr txBox="1"/>
          <p:nvPr/>
        </p:nvSpPr>
        <p:spPr>
          <a:xfrm>
            <a:off x="5092421" y="1406829"/>
            <a:ext cx="24210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6" action="ppaction://hlinksldjump"/>
              </a:rPr>
              <a:t>Audio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7" action="ppaction://hlinksldjump"/>
              </a:rPr>
              <a:t>Audio on Mobile 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8" action="ppaction://hlinksldjump"/>
              </a:rPr>
              <a:t>Audio Engage 3D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5FCC03D-D892-DE44-63F9-593CAA53DF83}"/>
              </a:ext>
            </a:extLst>
          </p:cNvPr>
          <p:cNvSpPr txBox="1"/>
          <p:nvPr/>
        </p:nvSpPr>
        <p:spPr>
          <a:xfrm>
            <a:off x="4799856" y="244892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9" action="ppaction://hlinksldjump"/>
              </a:rPr>
              <a:t>Connected TV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D0E1FAB-DA5A-7178-A66F-E3D7648F90D2}"/>
              </a:ext>
            </a:extLst>
          </p:cNvPr>
          <p:cNvSpPr txBox="1"/>
          <p:nvPr/>
        </p:nvSpPr>
        <p:spPr>
          <a:xfrm>
            <a:off x="5092421" y="2762839"/>
            <a:ext cx="24210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0" action="ppaction://hlinksldjump"/>
              </a:rPr>
              <a:t>CTV Household Sync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1" action="ppaction://hlinksldjump"/>
              </a:rPr>
              <a:t>Brand Sync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2" action="ppaction://hlinksldjump"/>
              </a:rPr>
              <a:t>Progress Bar Sync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3" action="ppaction://hlinksldjump"/>
              </a:rPr>
              <a:t>Conversion Sync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576BB34-D799-93E4-F696-CB4210C3F57D}"/>
              </a:ext>
            </a:extLst>
          </p:cNvPr>
          <p:cNvSpPr txBox="1"/>
          <p:nvPr/>
        </p:nvSpPr>
        <p:spPr>
          <a:xfrm>
            <a:off x="4799856" y="4007775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4" action="ppaction://hlinksldjump"/>
              </a:rPr>
              <a:t>Twitch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EBCDC17-0B58-E03E-5334-F8EF03C2D1B9}"/>
              </a:ext>
            </a:extLst>
          </p:cNvPr>
          <p:cNvSpPr txBox="1"/>
          <p:nvPr/>
        </p:nvSpPr>
        <p:spPr>
          <a:xfrm>
            <a:off x="5092421" y="4321687"/>
            <a:ext cx="242100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5" action="ppaction://hlinksldjump"/>
              </a:rPr>
              <a:t>Twitch -  Display o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6" action="ppaction://hlinksldjump"/>
              </a:rPr>
              <a:t>Twitch - Premium Live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7" action="ppaction://hlinksldjump"/>
              </a:rPr>
              <a:t>Twitch - Display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8" action="ppaction://hlinksldjump"/>
              </a:rPr>
              <a:t>Twitch - Multiscreen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9" action="ppaction://hlinksldjump"/>
              </a:rPr>
              <a:t>Twitch - Homepage Headliner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17A1612-92F8-2762-5CE0-15D25B51AA11}"/>
              </a:ext>
            </a:extLst>
          </p:cNvPr>
          <p:cNvSpPr txBox="1"/>
          <p:nvPr/>
        </p:nvSpPr>
        <p:spPr>
          <a:xfrm>
            <a:off x="7815044" y="108701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0" action="ppaction://hlinksldjump"/>
              </a:rPr>
              <a:t>Gaming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EE9F3BB-00F8-452C-0BE7-1A1A3F45CC42}"/>
              </a:ext>
            </a:extLst>
          </p:cNvPr>
          <p:cNvSpPr txBox="1"/>
          <p:nvPr/>
        </p:nvSpPr>
        <p:spPr>
          <a:xfrm>
            <a:off x="8107609" y="1400928"/>
            <a:ext cx="2613164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1" action="ppaction://hlinksldjump"/>
              </a:rPr>
              <a:t>In Game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2" action="ppaction://hlinksldjump"/>
              </a:rPr>
              <a:t>In Game Display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3" action="ppaction://hlinksldjump"/>
              </a:rPr>
              <a:t>In Game Audio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4" action="ppaction://hlinksldjump"/>
              </a:rPr>
              <a:t>Around The Game - Display 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5" action="ppaction://hlinksldjump"/>
              </a:rPr>
              <a:t>Around The Game - Interstitial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6" action="ppaction://hlinksldjump"/>
              </a:rPr>
              <a:t>Around The Game -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7" action="ppaction://hlinksldjump"/>
              </a:rPr>
              <a:t>Around The Game - Game Mods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8" action="ppaction://hlinksldjump"/>
              </a:rPr>
              <a:t>Away From The Game - Video In Stream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9" action="ppaction://hlinksldjump"/>
              </a:rPr>
              <a:t>Away From The Game -  Influencer Live Streaming 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0" action="ppaction://hlinksldjump"/>
              </a:rPr>
              <a:t>Banner In App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099648A-3683-8E13-AE85-F12A353389F7}"/>
              </a:ext>
            </a:extLst>
          </p:cNvPr>
          <p:cNvSpPr txBox="1"/>
          <p:nvPr/>
        </p:nvSpPr>
        <p:spPr>
          <a:xfrm>
            <a:off x="7815044" y="3499944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1" action="ppaction://hlinksldjump"/>
              </a:rPr>
              <a:t>Tinder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F113396-0B14-5DF2-F317-5B76F1108057}"/>
              </a:ext>
            </a:extLst>
          </p:cNvPr>
          <p:cNvSpPr txBox="1"/>
          <p:nvPr/>
        </p:nvSpPr>
        <p:spPr>
          <a:xfrm>
            <a:off x="8107609" y="3813856"/>
            <a:ext cx="242100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2" action="ppaction://hlinksldjump"/>
              </a:rPr>
              <a:t>Tinder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73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A339A-4AF4-8A31-6A13-AD6D66E8F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3DC63457-2692-0B72-6F36-45EAA7363E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3030" y="322859"/>
            <a:ext cx="1503068" cy="586102"/>
          </a:xfrm>
          <a:prstGeom prst="rect">
            <a:avLst/>
          </a:prstGeom>
        </p:spPr>
      </p:pic>
      <p:sp>
        <p:nvSpPr>
          <p:cNvPr id="58" name="CuadroTexto 57">
            <a:extLst>
              <a:ext uri="{FF2B5EF4-FFF2-40B4-BE49-F238E27FC236}">
                <a16:creationId xmlns:a16="http://schemas.microsoft.com/office/drawing/2014/main" id="{3B45D444-1D78-9814-D3DF-D7B602B97842}"/>
              </a:ext>
            </a:extLst>
          </p:cNvPr>
          <p:cNvSpPr txBox="1"/>
          <p:nvPr/>
        </p:nvSpPr>
        <p:spPr>
          <a:xfrm>
            <a:off x="1643533" y="108317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3" action="ppaction://hlinksldjump"/>
              </a:rPr>
              <a:t>Pinterest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B133A5B8-8E95-AEB6-8BDA-110B4583C126}"/>
              </a:ext>
            </a:extLst>
          </p:cNvPr>
          <p:cNvSpPr txBox="1"/>
          <p:nvPr/>
        </p:nvSpPr>
        <p:spPr>
          <a:xfrm>
            <a:off x="1936098" y="1397089"/>
            <a:ext cx="208746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4" action="ppaction://hlinksldjump"/>
              </a:rPr>
              <a:t>Pinterest - Pin Estándar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5" action="ppaction://hlinksldjump"/>
              </a:rPr>
              <a:t>Pinterest - Video Estándar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6" action="ppaction://hlinksldjump"/>
              </a:rPr>
              <a:t>Pinterest - Ancho Máximo 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7" action="ppaction://hlinksldjump"/>
              </a:rPr>
              <a:t>Pinterest - Carrusel 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Pinterest - Pin de Producto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Pinterest - Colecciones 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3F66B9C1-CCB5-012B-8B46-EC9F72FEF5B7}"/>
              </a:ext>
            </a:extLst>
          </p:cNvPr>
          <p:cNvSpPr txBox="1"/>
          <p:nvPr/>
        </p:nvSpPr>
        <p:spPr>
          <a:xfrm>
            <a:off x="1643533" y="2852660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FF166BAE-AD35-1D58-F67A-44F26FCA72F7}"/>
              </a:ext>
            </a:extLst>
          </p:cNvPr>
          <p:cNvSpPr txBox="1"/>
          <p:nvPr/>
        </p:nvSpPr>
        <p:spPr>
          <a:xfrm>
            <a:off x="1936098" y="3166572"/>
            <a:ext cx="2087469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Countdown</a:t>
            </a:r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Stiker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Shake Surprise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Popout Showcase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Interactive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Gesture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Super Like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Story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Selection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TIk Tok - Display </a:t>
            </a:r>
            <a:r>
              <a:rPr lang="es-MX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Cards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6" name="CuadroTexto 65">
            <a:extLst>
              <a:ext uri="{FF2B5EF4-FFF2-40B4-BE49-F238E27FC236}">
                <a16:creationId xmlns:a16="http://schemas.microsoft.com/office/drawing/2014/main" id="{9A4C13B5-0644-D7AE-1508-D1FAF1EFAA59}"/>
              </a:ext>
            </a:extLst>
          </p:cNvPr>
          <p:cNvSpPr txBox="1"/>
          <p:nvPr/>
        </p:nvSpPr>
        <p:spPr>
          <a:xfrm>
            <a:off x="4758030" y="1083177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Spotify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F5ACD5F3-2153-EEF1-CD81-74B083FA01F9}"/>
              </a:ext>
            </a:extLst>
          </p:cNvPr>
          <p:cNvSpPr txBox="1"/>
          <p:nvPr/>
        </p:nvSpPr>
        <p:spPr>
          <a:xfrm>
            <a:off x="5050595" y="1397089"/>
            <a:ext cx="20874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Spotify Overlay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Spotify Sponsored Session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Spotify Takeover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Spotify Audio Ad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920C5003-448D-C157-ABA3-FC45DA970B09}"/>
              </a:ext>
            </a:extLst>
          </p:cNvPr>
          <p:cNvSpPr txBox="1"/>
          <p:nvPr/>
        </p:nvSpPr>
        <p:spPr>
          <a:xfrm>
            <a:off x="4742908" y="2706815"/>
            <a:ext cx="23800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DCO (Dynamic </a:t>
            </a:r>
          </a:p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Creative </a:t>
            </a:r>
            <a:r>
              <a:rPr lang="es-CO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Optimization</a:t>
            </a:r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)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D83207A9-4EE2-2C3A-A20B-DA40BC37ECF2}"/>
              </a:ext>
            </a:extLst>
          </p:cNvPr>
          <p:cNvSpPr txBox="1"/>
          <p:nvPr/>
        </p:nvSpPr>
        <p:spPr>
          <a:xfrm>
            <a:off x="5035473" y="3273904"/>
            <a:ext cx="20874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Geolocalización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Dispositivos 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Retargering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Carrito Abandonado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Audiencias Similares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Stock de Gran Volumen 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Integración de Datos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Clima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Conversiones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Conteo Regresivo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Segmentación Contextual</a:t>
            </a:r>
            <a:endParaRPr lang="es-MX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s-MX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Productos Exitosos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71207698-6B3B-320F-3011-4FFE0DEE2F7F}"/>
              </a:ext>
            </a:extLst>
          </p:cNvPr>
          <p:cNvSpPr txBox="1">
            <a:spLocks/>
          </p:cNvSpPr>
          <p:nvPr/>
        </p:nvSpPr>
        <p:spPr>
          <a:xfrm>
            <a:off x="7963675" y="1091845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Uber </a:t>
            </a:r>
            <a:r>
              <a:rPr lang="es-CO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Ads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AC7C6E3F-38AE-2C6D-25F0-75CC46821E79}"/>
              </a:ext>
            </a:extLst>
          </p:cNvPr>
          <p:cNvSpPr txBox="1"/>
          <p:nvPr/>
        </p:nvSpPr>
        <p:spPr>
          <a:xfrm>
            <a:off x="8256240" y="1405757"/>
            <a:ext cx="20874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Dispatch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En Route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On Trip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E9CEE914-F389-7BC6-189D-FB8DF6265866}"/>
              </a:ext>
            </a:extLst>
          </p:cNvPr>
          <p:cNvSpPr txBox="1"/>
          <p:nvPr/>
        </p:nvSpPr>
        <p:spPr>
          <a:xfrm>
            <a:off x="7963675" y="2458918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Social </a:t>
            </a:r>
            <a:r>
              <a:rPr lang="es-CO" sz="1600" b="1" dirty="0" err="1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Ads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80F14317-6298-92F4-9636-0FA9312C0A54}"/>
              </a:ext>
            </a:extLst>
          </p:cNvPr>
          <p:cNvSpPr txBox="1"/>
          <p:nvPr/>
        </p:nvSpPr>
        <p:spPr>
          <a:xfrm>
            <a:off x="8256240" y="2772830"/>
            <a:ext cx="20874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Story Ads 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Story Video</a:t>
            </a:r>
            <a:endParaRPr lang="en-US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Story </a:t>
            </a:r>
            <a:r>
              <a:rPr lang="en-US" sz="105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Reactións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365D1840-7233-2936-8193-B4F88608E5A3}"/>
              </a:ext>
            </a:extLst>
          </p:cNvPr>
          <p:cNvSpPr txBox="1"/>
          <p:nvPr/>
        </p:nvSpPr>
        <p:spPr>
          <a:xfrm>
            <a:off x="7963675" y="382215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>
                <a:solidFill>
                  <a:srgbClr val="1A478B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LinkedIn</a:t>
            </a:r>
            <a:endParaRPr lang="es-CO" sz="1600" b="1" dirty="0">
              <a:solidFill>
                <a:srgbClr val="1A478B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84" name="CuadroTexto 83">
            <a:extLst>
              <a:ext uri="{FF2B5EF4-FFF2-40B4-BE49-F238E27FC236}">
                <a16:creationId xmlns:a16="http://schemas.microsoft.com/office/drawing/2014/main" id="{D79AD73A-E7FC-94D5-1242-E1AC6AD876D4}"/>
              </a:ext>
            </a:extLst>
          </p:cNvPr>
          <p:cNvSpPr txBox="1"/>
          <p:nvPr/>
        </p:nvSpPr>
        <p:spPr>
          <a:xfrm>
            <a:off x="8256240" y="4136068"/>
            <a:ext cx="2087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" action="ppaction://noaction"/>
              </a:rPr>
              <a:t>Promoted Post</a:t>
            </a:r>
            <a:endParaRPr lang="es-CO" sz="105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725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4792</TotalTime>
  <Words>12497</Words>
  <Application>Microsoft Office PowerPoint</Application>
  <PresentationFormat>Panorámica</PresentationFormat>
  <Paragraphs>1474</Paragraphs>
  <Slides>121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121</vt:i4>
      </vt:variant>
    </vt:vector>
  </HeadingPairs>
  <TitlesOfParts>
    <vt:vector size="133" baseType="lpstr">
      <vt:lpstr>Aptos</vt:lpstr>
      <vt:lpstr>Aptos Display</vt:lpstr>
      <vt:lpstr>Arial</vt:lpstr>
      <vt:lpstr>Calibri</vt:lpstr>
      <vt:lpstr>Recta-Bold</vt:lpstr>
      <vt:lpstr>Red hat</vt:lpstr>
      <vt:lpstr>Red Hat Display</vt:lpstr>
      <vt:lpstr>Red Hat Display Black</vt:lpstr>
      <vt:lpstr>Red Hat Display ExtraBold</vt:lpstr>
      <vt:lpstr>Red Hat Display Light</vt:lpstr>
      <vt:lpstr>Red Hat Display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Angie Natalia Muñoz Nieto</dc:creator>
  <cp:lastModifiedBy>Alirio Perez</cp:lastModifiedBy>
  <cp:revision>39</cp:revision>
  <dcterms:created xsi:type="dcterms:W3CDTF">2026-05-25T17:58:36Z</dcterms:created>
  <dcterms:modified xsi:type="dcterms:W3CDTF">2026-07-24T20:08:16Z</dcterms:modified>
</cp:coreProperties>
</file>